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41.xml" ContentType="application/vnd.openxmlformats-officedocument.themeOverride+xml"/>
  <Override PartName="/ppt/notesSlides/notesSlide42.xml" ContentType="application/vnd.openxmlformats-officedocument.presentationml.notesSlide+xml"/>
  <Override PartName="/ppt/theme/themeOverride42.xml" ContentType="application/vnd.openxmlformats-officedocument.themeOverride+xml"/>
  <Override PartName="/ppt/notesSlides/notesSlide43.xml" ContentType="application/vnd.openxmlformats-officedocument.presentationml.notesSlide+xml"/>
  <Override PartName="/ppt/theme/themeOverride43.xml" ContentType="application/vnd.openxmlformats-officedocument.themeOverride+xml"/>
  <Override PartName="/ppt/notesSlides/notesSlide44.xml" ContentType="application/vnd.openxmlformats-officedocument.presentationml.notesSlide+xml"/>
  <Override PartName="/ppt/theme/themeOverride44.xml" ContentType="application/vnd.openxmlformats-officedocument.themeOverride+xml"/>
  <Override PartName="/ppt/notesSlides/notesSlide45.xml" ContentType="application/vnd.openxmlformats-officedocument.presentationml.notesSlide+xml"/>
  <Override PartName="/ppt/theme/themeOverride45.xml" ContentType="application/vnd.openxmlformats-officedocument.themeOverride+xml"/>
  <Override PartName="/ppt/notesSlides/notesSlide46.xml" ContentType="application/vnd.openxmlformats-officedocument.presentationml.notesSlide+xml"/>
  <Override PartName="/ppt/theme/themeOverride46.xml" ContentType="application/vnd.openxmlformats-officedocument.themeOverride+xml"/>
  <Override PartName="/ppt/notesSlides/notesSlide47.xml" ContentType="application/vnd.openxmlformats-officedocument.presentationml.notesSlide+xml"/>
  <Override PartName="/ppt/theme/themeOverride47.xml" ContentType="application/vnd.openxmlformats-officedocument.themeOverride+xml"/>
  <Override PartName="/ppt/notesSlides/notesSlide48.xml" ContentType="application/vnd.openxmlformats-officedocument.presentationml.notesSlide+xml"/>
  <Override PartName="/ppt/theme/themeOverride48.xml" ContentType="application/vnd.openxmlformats-officedocument.themeOverride+xml"/>
  <Override PartName="/ppt/notesSlides/notesSlide49.xml" ContentType="application/vnd.openxmlformats-officedocument.presentationml.notesSlide+xml"/>
  <Override PartName="/ppt/theme/themeOverride49.xml" ContentType="application/vnd.openxmlformats-officedocument.themeOverride+xml"/>
  <Override PartName="/ppt/notesSlides/notesSlide50.xml" ContentType="application/vnd.openxmlformats-officedocument.presentationml.notesSl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notesSlides/notesSlide51.xml" ContentType="application/vnd.openxmlformats-officedocument.presentationml.notesSlide+xml"/>
  <Override PartName="/ppt/theme/themeOverride54.xml" ContentType="application/vnd.openxmlformats-officedocument.themeOverride+xml"/>
  <Override PartName="/ppt/notesSlides/notesSlide52.xml" ContentType="application/vnd.openxmlformats-officedocument.presentationml.notesSlide+xml"/>
  <Override PartName="/ppt/theme/themeOverride55.xml" ContentType="application/vnd.openxmlformats-officedocument.themeOverride+xml"/>
  <Override PartName="/ppt/notesSlides/notesSlide53.xml" ContentType="application/vnd.openxmlformats-officedocument.presentationml.notesSlide+xml"/>
  <Override PartName="/ppt/theme/themeOverride56.xml" ContentType="application/vnd.openxmlformats-officedocument.themeOverride+xml"/>
  <Override PartName="/ppt/notesSlides/notesSlide54.xml" ContentType="application/vnd.openxmlformats-officedocument.presentationml.notesSlide+xml"/>
  <Override PartName="/ppt/theme/themeOverride57.xml" ContentType="application/vnd.openxmlformats-officedocument.themeOverride+xml"/>
  <Override PartName="/ppt/notesSlides/notesSlide55.xml" ContentType="application/vnd.openxmlformats-officedocument.presentationml.notesSlide+xml"/>
  <Override PartName="/ppt/theme/themeOverride58.xml" ContentType="application/vnd.openxmlformats-officedocument.themeOverride+xml"/>
  <Override PartName="/ppt/notesSlides/notesSlide56.xml" ContentType="application/vnd.openxmlformats-officedocument.presentationml.notesSlide+xml"/>
  <Override PartName="/ppt/theme/themeOverride59.xml" ContentType="application/vnd.openxmlformats-officedocument.themeOverride+xml"/>
  <Override PartName="/ppt/notesSlides/notesSlide57.xml" ContentType="application/vnd.openxmlformats-officedocument.presentationml.notesSl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95" r:id="rId3"/>
    <p:sldId id="304" r:id="rId4"/>
    <p:sldId id="300" r:id="rId5"/>
    <p:sldId id="305" r:id="rId6"/>
    <p:sldId id="296" r:id="rId7"/>
    <p:sldId id="297" r:id="rId8"/>
    <p:sldId id="290" r:id="rId9"/>
    <p:sldId id="291" r:id="rId10"/>
    <p:sldId id="306" r:id="rId11"/>
    <p:sldId id="298" r:id="rId12"/>
    <p:sldId id="320" r:id="rId13"/>
    <p:sldId id="299" r:id="rId14"/>
    <p:sldId id="257" r:id="rId15"/>
    <p:sldId id="307" r:id="rId16"/>
    <p:sldId id="258" r:id="rId17"/>
    <p:sldId id="259" r:id="rId18"/>
    <p:sldId id="308" r:id="rId19"/>
    <p:sldId id="309" r:id="rId20"/>
    <p:sldId id="266" r:id="rId21"/>
    <p:sldId id="268" r:id="rId22"/>
    <p:sldId id="270" r:id="rId23"/>
    <p:sldId id="271" r:id="rId24"/>
    <p:sldId id="273" r:id="rId25"/>
    <p:sldId id="272" r:id="rId26"/>
    <p:sldId id="310" r:id="rId27"/>
    <p:sldId id="274" r:id="rId28"/>
    <p:sldId id="319" r:id="rId29"/>
    <p:sldId id="275" r:id="rId30"/>
    <p:sldId id="276" r:id="rId31"/>
    <p:sldId id="311" r:id="rId32"/>
    <p:sldId id="312" r:id="rId33"/>
    <p:sldId id="301" r:id="rId34"/>
    <p:sldId id="302" r:id="rId35"/>
    <p:sldId id="303" r:id="rId36"/>
    <p:sldId id="321" r:id="rId37"/>
    <p:sldId id="313" r:id="rId38"/>
    <p:sldId id="316" r:id="rId39"/>
    <p:sldId id="279" r:id="rId40"/>
    <p:sldId id="322" r:id="rId41"/>
    <p:sldId id="280" r:id="rId42"/>
    <p:sldId id="314" r:id="rId43"/>
    <p:sldId id="283" r:id="rId44"/>
    <p:sldId id="323" r:id="rId45"/>
    <p:sldId id="267" r:id="rId46"/>
    <p:sldId id="317" r:id="rId47"/>
    <p:sldId id="286" r:id="rId48"/>
    <p:sldId id="287" r:id="rId49"/>
    <p:sldId id="288" r:id="rId50"/>
    <p:sldId id="325" r:id="rId51"/>
    <p:sldId id="326" r:id="rId52"/>
    <p:sldId id="324" r:id="rId53"/>
    <p:sldId id="278" r:id="rId54"/>
    <p:sldId id="318" r:id="rId55"/>
    <p:sldId id="285" r:id="rId56"/>
    <p:sldId id="263" r:id="rId57"/>
    <p:sldId id="261" r:id="rId58"/>
    <p:sldId id="264" r:id="rId59"/>
    <p:sldId id="265" r:id="rId60"/>
    <p:sldId id="269" r:id="rId61"/>
    <p:sldId id="262" r:id="rId62"/>
    <p:sldId id="277" r:id="rId63"/>
    <p:sldId id="282" r:id="rId64"/>
    <p:sldId id="284" r:id="rId65"/>
    <p:sldId id="315" r:id="rId66"/>
    <p:sldId id="28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94645" autoAdjust="0"/>
  </p:normalViewPr>
  <p:slideViewPr>
    <p:cSldViewPr snapToGrid="0">
      <p:cViewPr varScale="1">
        <p:scale>
          <a:sx n="82" d="100"/>
          <a:sy n="82" d="100"/>
        </p:scale>
        <p:origin x="490" y="62"/>
      </p:cViewPr>
      <p:guideLst/>
    </p:cSldViewPr>
  </p:slideViewPr>
  <p:notesTextViewPr>
    <p:cViewPr>
      <p:scale>
        <a:sx n="1" d="1"/>
        <a:sy n="1" d="1"/>
      </p:scale>
      <p:origin x="0" y="0"/>
    </p:cViewPr>
  </p:notesTextViewPr>
  <p:notesViewPr>
    <p:cSldViewPr snapToGrid="0">
      <p:cViewPr>
        <p:scale>
          <a:sx n="110" d="100"/>
          <a:sy n="110" d="100"/>
        </p:scale>
        <p:origin x="218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Namibia</a:t>
            </a:r>
            <a:r>
              <a:rPr lang="en-ZA" baseline="0"/>
              <a:t> GDP (USDbn) and GDP % Growth</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Sheet2!$C$2</c:f>
              <c:strCache>
                <c:ptCount val="1"/>
                <c:pt idx="0">
                  <c:v>GDB (USbn) current</c:v>
                </c:pt>
              </c:strCache>
            </c:strRef>
          </c:tx>
          <c:spPr>
            <a:ln w="28575" cap="rnd">
              <a:solidFill>
                <a:schemeClr val="accent1"/>
              </a:solidFill>
              <a:round/>
            </a:ln>
            <a:effectLst/>
          </c:spPr>
          <c:marker>
            <c:symbol val="none"/>
          </c:marker>
          <c:cat>
            <c:numRef>
              <c:f>Sheet2!$B$3:$B$36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Sheet2!$C$3:$C$36</c:f>
              <c:numCache>
                <c:formatCode>General</c:formatCode>
                <c:ptCount val="34"/>
                <c:pt idx="0">
                  <c:v>2.8</c:v>
                </c:pt>
                <c:pt idx="1">
                  <c:v>2.9</c:v>
                </c:pt>
                <c:pt idx="2">
                  <c:v>3</c:v>
                </c:pt>
                <c:pt idx="3">
                  <c:v>2.9</c:v>
                </c:pt>
                <c:pt idx="4">
                  <c:v>3.3</c:v>
                </c:pt>
                <c:pt idx="5">
                  <c:v>3.5</c:v>
                </c:pt>
                <c:pt idx="6">
                  <c:v>3.5</c:v>
                </c:pt>
                <c:pt idx="7">
                  <c:v>3.6</c:v>
                </c:pt>
                <c:pt idx="8">
                  <c:v>3.2</c:v>
                </c:pt>
                <c:pt idx="9">
                  <c:v>3.4</c:v>
                </c:pt>
                <c:pt idx="10">
                  <c:v>3.9</c:v>
                </c:pt>
                <c:pt idx="11">
                  <c:v>3.6</c:v>
                </c:pt>
                <c:pt idx="12">
                  <c:v>3.4</c:v>
                </c:pt>
                <c:pt idx="13">
                  <c:v>4.9000000000000004</c:v>
                </c:pt>
                <c:pt idx="14">
                  <c:v>6.6</c:v>
                </c:pt>
                <c:pt idx="15">
                  <c:v>7.3</c:v>
                </c:pt>
                <c:pt idx="16">
                  <c:v>8</c:v>
                </c:pt>
                <c:pt idx="17">
                  <c:v>8.6999999999999993</c:v>
                </c:pt>
                <c:pt idx="18">
                  <c:v>8.5</c:v>
                </c:pt>
                <c:pt idx="19">
                  <c:v>8.9</c:v>
                </c:pt>
                <c:pt idx="20">
                  <c:v>11.3</c:v>
                </c:pt>
                <c:pt idx="21">
                  <c:v>12.4</c:v>
                </c:pt>
                <c:pt idx="22">
                  <c:v>13</c:v>
                </c:pt>
                <c:pt idx="23">
                  <c:v>12.7</c:v>
                </c:pt>
                <c:pt idx="24">
                  <c:v>12.8</c:v>
                </c:pt>
                <c:pt idx="25">
                  <c:v>11.8</c:v>
                </c:pt>
                <c:pt idx="26">
                  <c:v>11.3</c:v>
                </c:pt>
                <c:pt idx="27">
                  <c:v>13.2</c:v>
                </c:pt>
                <c:pt idx="28">
                  <c:v>14.1</c:v>
                </c:pt>
                <c:pt idx="29">
                  <c:v>14.8</c:v>
                </c:pt>
                <c:pt idx="30">
                  <c:v>15.8</c:v>
                </c:pt>
                <c:pt idx="31">
                  <c:v>16.8</c:v>
                </c:pt>
                <c:pt idx="32">
                  <c:v>17.8</c:v>
                </c:pt>
                <c:pt idx="33">
                  <c:v>18.899999999999999</c:v>
                </c:pt>
              </c:numCache>
            </c:numRef>
          </c:val>
          <c:smooth val="0"/>
          <c:extLst>
            <c:ext xmlns:c16="http://schemas.microsoft.com/office/drawing/2014/chart" uri="{C3380CC4-5D6E-409C-BE32-E72D297353CC}">
              <c16:uniqueId val="{00000000-46A1-4A38-9276-32A71603C8DB}"/>
            </c:ext>
          </c:extLst>
        </c:ser>
        <c:ser>
          <c:idx val="1"/>
          <c:order val="1"/>
          <c:tx>
            <c:strRef>
              <c:f>Sheet2!$D$2</c:f>
              <c:strCache>
                <c:ptCount val="1"/>
                <c:pt idx="0">
                  <c:v>GDP Real % growth</c:v>
                </c:pt>
              </c:strCache>
            </c:strRef>
          </c:tx>
          <c:spPr>
            <a:ln w="28575" cap="rnd">
              <a:solidFill>
                <a:schemeClr val="accent2"/>
              </a:solidFill>
              <a:round/>
            </a:ln>
            <a:effectLst/>
          </c:spPr>
          <c:marker>
            <c:symbol val="none"/>
          </c:marker>
          <c:cat>
            <c:numRef>
              <c:f>Sheet2!$B$3:$B$36</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Sheet2!$D$3:$D$36</c:f>
              <c:numCache>
                <c:formatCode>General</c:formatCode>
                <c:ptCount val="34"/>
                <c:pt idx="1">
                  <c:v>5.3</c:v>
                </c:pt>
                <c:pt idx="2">
                  <c:v>9.3000000000000007</c:v>
                </c:pt>
                <c:pt idx="3">
                  <c:v>-1.6</c:v>
                </c:pt>
                <c:pt idx="4">
                  <c:v>3</c:v>
                </c:pt>
                <c:pt idx="5">
                  <c:v>4.0999999999999996</c:v>
                </c:pt>
                <c:pt idx="6">
                  <c:v>3.2</c:v>
                </c:pt>
                <c:pt idx="7">
                  <c:v>4.2</c:v>
                </c:pt>
                <c:pt idx="8">
                  <c:v>3.3</c:v>
                </c:pt>
                <c:pt idx="9">
                  <c:v>3.4</c:v>
                </c:pt>
                <c:pt idx="10">
                  <c:v>3.5</c:v>
                </c:pt>
                <c:pt idx="11">
                  <c:v>2.4</c:v>
                </c:pt>
                <c:pt idx="12">
                  <c:v>6.7</c:v>
                </c:pt>
                <c:pt idx="13">
                  <c:v>3.5</c:v>
                </c:pt>
                <c:pt idx="14">
                  <c:v>6.6</c:v>
                </c:pt>
                <c:pt idx="15">
                  <c:v>4.7</c:v>
                </c:pt>
                <c:pt idx="16">
                  <c:v>3.9</c:v>
                </c:pt>
                <c:pt idx="17">
                  <c:v>3.6</c:v>
                </c:pt>
                <c:pt idx="18">
                  <c:v>2.7</c:v>
                </c:pt>
                <c:pt idx="19">
                  <c:v>0.3</c:v>
                </c:pt>
                <c:pt idx="20">
                  <c:v>6</c:v>
                </c:pt>
                <c:pt idx="21">
                  <c:v>5.0999999999999996</c:v>
                </c:pt>
                <c:pt idx="22">
                  <c:v>5.0999999999999996</c:v>
                </c:pt>
                <c:pt idx="23">
                  <c:v>5.6</c:v>
                </c:pt>
                <c:pt idx="24">
                  <c:v>6.4</c:v>
                </c:pt>
                <c:pt idx="25">
                  <c:v>6.1</c:v>
                </c:pt>
                <c:pt idx="26">
                  <c:v>0.7</c:v>
                </c:pt>
                <c:pt idx="27">
                  <c:v>-0.8</c:v>
                </c:pt>
                <c:pt idx="28">
                  <c:v>1.1000000000000001</c:v>
                </c:pt>
                <c:pt idx="29">
                  <c:v>3.1</c:v>
                </c:pt>
                <c:pt idx="30">
                  <c:v>3.7</c:v>
                </c:pt>
                <c:pt idx="31">
                  <c:v>3.4</c:v>
                </c:pt>
                <c:pt idx="32">
                  <c:v>3.3</c:v>
                </c:pt>
                <c:pt idx="33">
                  <c:v>3.4</c:v>
                </c:pt>
              </c:numCache>
            </c:numRef>
          </c:val>
          <c:smooth val="0"/>
          <c:extLst>
            <c:ext xmlns:c16="http://schemas.microsoft.com/office/drawing/2014/chart" uri="{C3380CC4-5D6E-409C-BE32-E72D297353CC}">
              <c16:uniqueId val="{00000001-46A1-4A38-9276-32A71603C8DB}"/>
            </c:ext>
          </c:extLst>
        </c:ser>
        <c:dLbls>
          <c:showLegendKey val="0"/>
          <c:showVal val="0"/>
          <c:showCatName val="0"/>
          <c:showSerName val="0"/>
          <c:showPercent val="0"/>
          <c:showBubbleSize val="0"/>
        </c:dLbls>
        <c:smooth val="0"/>
        <c:axId val="314831608"/>
        <c:axId val="797572584"/>
      </c:lineChart>
      <c:catAx>
        <c:axId val="31483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572584"/>
        <c:crosses val="autoZero"/>
        <c:auto val="1"/>
        <c:lblAlgn val="ctr"/>
        <c:lblOffset val="100"/>
        <c:noMultiLvlLbl val="0"/>
      </c:catAx>
      <c:valAx>
        <c:axId val="797572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831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781661357215844"/>
          <c:y val="0.11933719433719434"/>
          <c:w val="0.41072809601089938"/>
          <c:h val="0.62322834645669289"/>
        </c:manualLayout>
      </c:layout>
      <c:pieChart>
        <c:varyColors val="1"/>
        <c:ser>
          <c:idx val="0"/>
          <c:order val="0"/>
          <c:tx>
            <c:strRef>
              <c:f>Sheet3!$D$3</c:f>
              <c:strCache>
                <c:ptCount val="1"/>
                <c:pt idx="0">
                  <c:v>GWh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FF-4B1A-B5E4-F7919F3B88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FF-4B1A-B5E4-F7919F3B88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FF-4B1A-B5E4-F7919F3B88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FF-4B1A-B5E4-F7919F3B88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FF-4B1A-B5E4-F7919F3B88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FF-4B1A-B5E4-F7919F3B888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7FF-4B1A-B5E4-F7919F3B888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7FF-4B1A-B5E4-F7919F3B888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7FF-4B1A-B5E4-F7919F3B888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7FF-4B1A-B5E4-F7919F3B8880}"/>
              </c:ext>
            </c:extLst>
          </c:dPt>
          <c:cat>
            <c:strRef>
              <c:f>Sheet3!$C$4:$C$13</c:f>
              <c:strCache>
                <c:ptCount val="10"/>
                <c:pt idx="0">
                  <c:v>NamPower</c:v>
                </c:pt>
                <c:pt idx="1">
                  <c:v>ZESCO</c:v>
                </c:pt>
                <c:pt idx="2">
                  <c:v>Eskom</c:v>
                </c:pt>
                <c:pt idx="3">
                  <c:v>ZESA</c:v>
                </c:pt>
                <c:pt idx="4">
                  <c:v>ZPC</c:v>
                </c:pt>
                <c:pt idx="5">
                  <c:v>EDM</c:v>
                </c:pt>
                <c:pt idx="6">
                  <c:v>Aggreko</c:v>
                </c:pt>
                <c:pt idx="7">
                  <c:v>STEM*</c:v>
                </c:pt>
                <c:pt idx="8">
                  <c:v>Omburu Innosun</c:v>
                </c:pt>
                <c:pt idx="9">
                  <c:v>REFITS</c:v>
                </c:pt>
              </c:strCache>
            </c:strRef>
          </c:cat>
          <c:val>
            <c:numRef>
              <c:f>Sheet3!$D$4:$D$13</c:f>
              <c:numCache>
                <c:formatCode>_-* #,##0_-;\-* #,##0_-;_-* "-"??_-;_-@_-</c:formatCode>
                <c:ptCount val="10"/>
                <c:pt idx="0">
                  <c:v>1165</c:v>
                </c:pt>
                <c:pt idx="1">
                  <c:v>361</c:v>
                </c:pt>
                <c:pt idx="2">
                  <c:v>1991</c:v>
                </c:pt>
                <c:pt idx="3">
                  <c:v>0</c:v>
                </c:pt>
                <c:pt idx="4">
                  <c:v>357</c:v>
                </c:pt>
                <c:pt idx="5">
                  <c:v>0</c:v>
                </c:pt>
                <c:pt idx="6">
                  <c:v>0</c:v>
                </c:pt>
                <c:pt idx="7">
                  <c:v>828</c:v>
                </c:pt>
                <c:pt idx="8">
                  <c:v>12</c:v>
                </c:pt>
                <c:pt idx="9">
                  <c:v>112</c:v>
                </c:pt>
              </c:numCache>
            </c:numRef>
          </c:val>
          <c:extLst>
            <c:ext xmlns:c16="http://schemas.microsoft.com/office/drawing/2014/chart" uri="{C3380CC4-5D6E-409C-BE32-E72D297353CC}">
              <c16:uniqueId val="{00000014-47FF-4B1A-B5E4-F7919F3B8880}"/>
            </c:ext>
          </c:extLst>
        </c:ser>
        <c:ser>
          <c:idx val="1"/>
          <c:order val="1"/>
          <c:tx>
            <c:strRef>
              <c:f>Sheet3!$E$3</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6-47FF-4B1A-B5E4-F7919F3B88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8-47FF-4B1A-B5E4-F7919F3B88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A-47FF-4B1A-B5E4-F7919F3B88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C-47FF-4B1A-B5E4-F7919F3B88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E-47FF-4B1A-B5E4-F7919F3B88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0-47FF-4B1A-B5E4-F7919F3B888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2-47FF-4B1A-B5E4-F7919F3B888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4-47FF-4B1A-B5E4-F7919F3B888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6-47FF-4B1A-B5E4-F7919F3B888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8-47FF-4B1A-B5E4-F7919F3B8880}"/>
              </c:ext>
            </c:extLst>
          </c:dPt>
          <c:cat>
            <c:strRef>
              <c:f>Sheet3!$C$4:$C$13</c:f>
              <c:strCache>
                <c:ptCount val="10"/>
                <c:pt idx="0">
                  <c:v>NamPower</c:v>
                </c:pt>
                <c:pt idx="1">
                  <c:v>ZESCO</c:v>
                </c:pt>
                <c:pt idx="2">
                  <c:v>Eskom</c:v>
                </c:pt>
                <c:pt idx="3">
                  <c:v>ZESA</c:v>
                </c:pt>
                <c:pt idx="4">
                  <c:v>ZPC</c:v>
                </c:pt>
                <c:pt idx="5">
                  <c:v>EDM</c:v>
                </c:pt>
                <c:pt idx="6">
                  <c:v>Aggreko</c:v>
                </c:pt>
                <c:pt idx="7">
                  <c:v>STEM*</c:v>
                </c:pt>
                <c:pt idx="8">
                  <c:v>Omburu Innosun</c:v>
                </c:pt>
                <c:pt idx="9">
                  <c:v>REFITS</c:v>
                </c:pt>
              </c:strCache>
            </c:strRef>
          </c:cat>
          <c:val>
            <c:numRef>
              <c:f>Sheet3!$E$4:$E$13</c:f>
              <c:numCache>
                <c:formatCode>0.00</c:formatCode>
                <c:ptCount val="10"/>
                <c:pt idx="0">
                  <c:v>0.24140074595938665</c:v>
                </c:pt>
                <c:pt idx="1">
                  <c:v>7.4803149606299218E-2</c:v>
                </c:pt>
                <c:pt idx="2">
                  <c:v>0.41255698300870286</c:v>
                </c:pt>
                <c:pt idx="3">
                  <c:v>0</c:v>
                </c:pt>
                <c:pt idx="4">
                  <c:v>7.3974305843348534E-2</c:v>
                </c:pt>
                <c:pt idx="5">
                  <c:v>0</c:v>
                </c:pt>
                <c:pt idx="6">
                  <c:v>0</c:v>
                </c:pt>
                <c:pt idx="7">
                  <c:v>0.17157065893079154</c:v>
                </c:pt>
                <c:pt idx="8">
                  <c:v>2.4865312888520514E-3</c:v>
                </c:pt>
                <c:pt idx="9">
                  <c:v>2.3207625362619146E-2</c:v>
                </c:pt>
              </c:numCache>
            </c:numRef>
          </c:val>
          <c:extLst>
            <c:ext xmlns:c16="http://schemas.microsoft.com/office/drawing/2014/chart" uri="{C3380CC4-5D6E-409C-BE32-E72D297353CC}">
              <c16:uniqueId val="{00000029-47FF-4B1A-B5E4-F7919F3B888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866976024748645E-2"/>
          <c:y val="0.78741231634301956"/>
          <c:w val="0.92758620689655169"/>
          <c:h val="0.185515033485582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6B235-E460-433A-9873-3F85F05A029C}" type="datetimeFigureOut">
              <a:rPr lang="en-ZA" smtClean="0"/>
              <a:t>2019/04/02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E93E2-B7EE-4771-A327-A01EFA96F3D6}" type="slidenum">
              <a:rPr lang="en-ZA" smtClean="0"/>
              <a:t>‹#›</a:t>
            </a:fld>
            <a:endParaRPr lang="en-ZA"/>
          </a:p>
        </p:txBody>
      </p:sp>
    </p:spTree>
    <p:extLst>
      <p:ext uri="{BB962C8B-B14F-4D97-AF65-F5344CB8AC3E}">
        <p14:creationId xmlns:p14="http://schemas.microsoft.com/office/powerpoint/2010/main" val="164299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morning ladies and gentleman, it is a pleasure to be here with you all.  I really love coming to Windhoek and Namibia.  The people are friendly and Namibia is like one big game reserve with beautiful trees, birds and animals.</a:t>
            </a:r>
          </a:p>
        </p:txBody>
      </p:sp>
      <p:sp>
        <p:nvSpPr>
          <p:cNvPr id="4" name="Slide Number Placeholder 3"/>
          <p:cNvSpPr>
            <a:spLocks noGrp="1"/>
          </p:cNvSpPr>
          <p:nvPr>
            <p:ph type="sldNum" sz="quarter" idx="5"/>
          </p:nvPr>
        </p:nvSpPr>
        <p:spPr/>
        <p:txBody>
          <a:bodyPr/>
          <a:lstStyle/>
          <a:p>
            <a:fld id="{9E6E93E2-B7EE-4771-A327-A01EFA96F3D6}" type="slidenum">
              <a:rPr lang="en-ZA" smtClean="0"/>
              <a:t>1</a:t>
            </a:fld>
            <a:endParaRPr lang="en-ZA"/>
          </a:p>
        </p:txBody>
      </p:sp>
    </p:spTree>
    <p:extLst>
      <p:ext uri="{BB962C8B-B14F-4D97-AF65-F5344CB8AC3E}">
        <p14:creationId xmlns:p14="http://schemas.microsoft.com/office/powerpoint/2010/main" val="331503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Perhaps more of interest to Namibian citizens is the situation that is prevailing in South Africa.</a:t>
            </a:r>
          </a:p>
        </p:txBody>
      </p:sp>
      <p:sp>
        <p:nvSpPr>
          <p:cNvPr id="4" name="Slide Number Placeholder 3"/>
          <p:cNvSpPr>
            <a:spLocks noGrp="1"/>
          </p:cNvSpPr>
          <p:nvPr>
            <p:ph type="sldNum" sz="quarter" idx="5"/>
          </p:nvPr>
        </p:nvSpPr>
        <p:spPr/>
        <p:txBody>
          <a:bodyPr/>
          <a:lstStyle/>
          <a:p>
            <a:fld id="{9E6E93E2-B7EE-4771-A327-A01EFA96F3D6}" type="slidenum">
              <a:rPr lang="en-ZA" smtClean="0"/>
              <a:t>10</a:t>
            </a:fld>
            <a:endParaRPr lang="en-ZA"/>
          </a:p>
        </p:txBody>
      </p:sp>
    </p:spTree>
    <p:extLst>
      <p:ext uri="{BB962C8B-B14F-4D97-AF65-F5344CB8AC3E}">
        <p14:creationId xmlns:p14="http://schemas.microsoft.com/office/powerpoint/2010/main" val="28123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South Africa’s GDP was USD349.4bn in 2017, more or less the same as Nigeria and Egypt.</a:t>
            </a:r>
          </a:p>
        </p:txBody>
      </p:sp>
      <p:sp>
        <p:nvSpPr>
          <p:cNvPr id="4" name="Slide Number Placeholder 3"/>
          <p:cNvSpPr>
            <a:spLocks noGrp="1"/>
          </p:cNvSpPr>
          <p:nvPr>
            <p:ph type="sldNum" sz="quarter" idx="5"/>
          </p:nvPr>
        </p:nvSpPr>
        <p:spPr/>
        <p:txBody>
          <a:bodyPr/>
          <a:lstStyle/>
          <a:p>
            <a:fld id="{9E6E93E2-B7EE-4771-A327-A01EFA96F3D6}" type="slidenum">
              <a:rPr lang="en-ZA" smtClean="0"/>
              <a:t>11</a:t>
            </a:fld>
            <a:endParaRPr lang="en-ZA"/>
          </a:p>
        </p:txBody>
      </p:sp>
    </p:spTree>
    <p:extLst>
      <p:ext uri="{BB962C8B-B14F-4D97-AF65-F5344CB8AC3E}">
        <p14:creationId xmlns:p14="http://schemas.microsoft.com/office/powerpoint/2010/main" val="260267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South Africa’s GDP was USD349.4bn in 2017, more or less the same as Nigeria and Egypt.</a:t>
            </a:r>
          </a:p>
        </p:txBody>
      </p:sp>
      <p:sp>
        <p:nvSpPr>
          <p:cNvPr id="4" name="Slide Number Placeholder 3"/>
          <p:cNvSpPr>
            <a:spLocks noGrp="1"/>
          </p:cNvSpPr>
          <p:nvPr>
            <p:ph type="sldNum" sz="quarter" idx="5"/>
          </p:nvPr>
        </p:nvSpPr>
        <p:spPr/>
        <p:txBody>
          <a:bodyPr/>
          <a:lstStyle/>
          <a:p>
            <a:fld id="{9E6E93E2-B7EE-4771-A327-A01EFA96F3D6}" type="slidenum">
              <a:rPr lang="en-ZA" smtClean="0"/>
              <a:t>12</a:t>
            </a:fld>
            <a:endParaRPr lang="en-ZA"/>
          </a:p>
        </p:txBody>
      </p:sp>
    </p:spTree>
    <p:extLst>
      <p:ext uri="{BB962C8B-B14F-4D97-AF65-F5344CB8AC3E}">
        <p14:creationId xmlns:p14="http://schemas.microsoft.com/office/powerpoint/2010/main" val="202030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South Africa’s GDP growth has been hovering around zero per cent since 2015 and from 2010 to 2014 hovered around 2% growth.</a:t>
            </a:r>
          </a:p>
          <a:p>
            <a:endParaRPr lang="en-ZA" dirty="0"/>
          </a:p>
          <a:p>
            <a:r>
              <a:rPr lang="en-ZA" dirty="0"/>
              <a:t>A brave man (or woman) may want to predict South Africa’s GDP growth rate going forward, taking into account recent dysfunctional mining legislation and a shrinking mining industry, bankrupt State Owned Enterprises (SOEs), national, provincial and municipal corruption, an intransigent labour movement, climate change factors, etc.</a:t>
            </a:r>
          </a:p>
          <a:p>
            <a:endParaRPr lang="en-ZA" dirty="0"/>
          </a:p>
          <a:p>
            <a:r>
              <a:rPr lang="en-ZA" dirty="0"/>
              <a:t>One scenario is that South Africa’s GDP will continue to hover around zero per cent growth for the foreseeable future.</a:t>
            </a:r>
          </a:p>
        </p:txBody>
      </p:sp>
      <p:sp>
        <p:nvSpPr>
          <p:cNvPr id="4" name="Slide Number Placeholder 3"/>
          <p:cNvSpPr>
            <a:spLocks noGrp="1"/>
          </p:cNvSpPr>
          <p:nvPr>
            <p:ph type="sldNum" sz="quarter" idx="5"/>
          </p:nvPr>
        </p:nvSpPr>
        <p:spPr/>
        <p:txBody>
          <a:bodyPr/>
          <a:lstStyle/>
          <a:p>
            <a:fld id="{9E6E93E2-B7EE-4771-A327-A01EFA96F3D6}" type="slidenum">
              <a:rPr lang="en-ZA" smtClean="0"/>
              <a:t>13</a:t>
            </a:fld>
            <a:endParaRPr lang="en-ZA"/>
          </a:p>
        </p:txBody>
      </p:sp>
    </p:spTree>
    <p:extLst>
      <p:ext uri="{BB962C8B-B14F-4D97-AF65-F5344CB8AC3E}">
        <p14:creationId xmlns:p14="http://schemas.microsoft.com/office/powerpoint/2010/main" val="141261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Integrated Resource Plan (IRP) 2010 predicted a steady growth in GDP, the actual has been different.</a:t>
            </a:r>
          </a:p>
        </p:txBody>
      </p:sp>
      <p:sp>
        <p:nvSpPr>
          <p:cNvPr id="4" name="Slide Number Placeholder 3"/>
          <p:cNvSpPr>
            <a:spLocks noGrp="1"/>
          </p:cNvSpPr>
          <p:nvPr>
            <p:ph type="sldNum" sz="quarter" idx="5"/>
          </p:nvPr>
        </p:nvSpPr>
        <p:spPr/>
        <p:txBody>
          <a:bodyPr/>
          <a:lstStyle/>
          <a:p>
            <a:fld id="{9E6E93E2-B7EE-4771-A327-A01EFA96F3D6}" type="slidenum">
              <a:rPr lang="en-ZA" smtClean="0"/>
              <a:t>14</a:t>
            </a:fld>
            <a:endParaRPr lang="en-ZA"/>
          </a:p>
        </p:txBody>
      </p:sp>
    </p:spTree>
    <p:extLst>
      <p:ext uri="{BB962C8B-B14F-4D97-AF65-F5344CB8AC3E}">
        <p14:creationId xmlns:p14="http://schemas.microsoft.com/office/powerpoint/2010/main" val="104248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I’ll move onto the South African electricity situation. </a:t>
            </a:r>
          </a:p>
        </p:txBody>
      </p:sp>
      <p:sp>
        <p:nvSpPr>
          <p:cNvPr id="4" name="Slide Number Placeholder 3"/>
          <p:cNvSpPr>
            <a:spLocks noGrp="1"/>
          </p:cNvSpPr>
          <p:nvPr>
            <p:ph type="sldNum" sz="quarter" idx="5"/>
          </p:nvPr>
        </p:nvSpPr>
        <p:spPr/>
        <p:txBody>
          <a:bodyPr/>
          <a:lstStyle/>
          <a:p>
            <a:fld id="{9E6E93E2-B7EE-4771-A327-A01EFA96F3D6}" type="slidenum">
              <a:rPr lang="en-ZA" smtClean="0"/>
              <a:t>15</a:t>
            </a:fld>
            <a:endParaRPr lang="en-ZA"/>
          </a:p>
        </p:txBody>
      </p:sp>
    </p:spTree>
    <p:extLst>
      <p:ext uri="{BB962C8B-B14F-4D97-AF65-F5344CB8AC3E}">
        <p14:creationId xmlns:p14="http://schemas.microsoft.com/office/powerpoint/2010/main" val="32940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South African IRP 2018 Draft Report shows the expected growth in electricity sent out in </a:t>
            </a:r>
            <a:r>
              <a:rPr lang="en-ZA" dirty="0" err="1"/>
              <a:t>TWhs</a:t>
            </a:r>
            <a:r>
              <a:rPr lang="en-ZA" dirty="0"/>
              <a:t>.</a:t>
            </a:r>
          </a:p>
          <a:p>
            <a:endParaRPr lang="en-ZA" dirty="0"/>
          </a:p>
          <a:p>
            <a:r>
              <a:rPr lang="en-ZA" dirty="0"/>
              <a:t>The reality has been sadly different and as demand side management initiatives increase, as IPPs embedded RE generation increases and as economic activity declines, or stays level, growth in electricity sent out is likely to stay level or even continue to decrease in the short and medium term.</a:t>
            </a:r>
          </a:p>
        </p:txBody>
      </p:sp>
      <p:sp>
        <p:nvSpPr>
          <p:cNvPr id="4" name="Slide Number Placeholder 3"/>
          <p:cNvSpPr>
            <a:spLocks noGrp="1"/>
          </p:cNvSpPr>
          <p:nvPr>
            <p:ph type="sldNum" sz="quarter" idx="5"/>
          </p:nvPr>
        </p:nvSpPr>
        <p:spPr/>
        <p:txBody>
          <a:bodyPr/>
          <a:lstStyle/>
          <a:p>
            <a:fld id="{9E6E93E2-B7EE-4771-A327-A01EFA96F3D6}" type="slidenum">
              <a:rPr lang="en-ZA" smtClean="0"/>
              <a:t>16</a:t>
            </a:fld>
            <a:endParaRPr lang="en-ZA"/>
          </a:p>
        </p:txBody>
      </p:sp>
    </p:spTree>
    <p:extLst>
      <p:ext uri="{BB962C8B-B14F-4D97-AF65-F5344CB8AC3E}">
        <p14:creationId xmlns:p14="http://schemas.microsoft.com/office/powerpoint/2010/main" val="324678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Compounding the above negative projections in electricity growth is the decrease in electricity intensity in South Africa as shown by the red, dotted line.</a:t>
            </a:r>
          </a:p>
          <a:p>
            <a:endParaRPr lang="en-ZA" dirty="0"/>
          </a:p>
          <a:p>
            <a:r>
              <a:rPr lang="en-ZA" dirty="0"/>
              <a:t>In fact in the past ten years, electricity intensity has decreased, electricity sent out has decreased and GDP has levelled.</a:t>
            </a:r>
          </a:p>
          <a:p>
            <a:endParaRPr lang="en-ZA" dirty="0"/>
          </a:p>
          <a:p>
            <a:r>
              <a:rPr lang="en-ZA" dirty="0"/>
              <a:t>Therefore, with Medupi (4800MW), Kusile (4800MW) and Ingula (1332MW) power plants (11GW), Eskom should be in a very comfortable position with sufficient reserves and energy and capacity to export.</a:t>
            </a:r>
          </a:p>
        </p:txBody>
      </p:sp>
      <p:sp>
        <p:nvSpPr>
          <p:cNvPr id="4" name="Slide Number Placeholder 3"/>
          <p:cNvSpPr>
            <a:spLocks noGrp="1"/>
          </p:cNvSpPr>
          <p:nvPr>
            <p:ph type="sldNum" sz="quarter" idx="5"/>
          </p:nvPr>
        </p:nvSpPr>
        <p:spPr/>
        <p:txBody>
          <a:bodyPr/>
          <a:lstStyle/>
          <a:p>
            <a:fld id="{9E6E93E2-B7EE-4771-A327-A01EFA96F3D6}" type="slidenum">
              <a:rPr lang="en-ZA" smtClean="0"/>
              <a:t>17</a:t>
            </a:fld>
            <a:endParaRPr lang="en-ZA"/>
          </a:p>
        </p:txBody>
      </p:sp>
    </p:spTree>
    <p:extLst>
      <p:ext uri="{BB962C8B-B14F-4D97-AF65-F5344CB8AC3E}">
        <p14:creationId xmlns:p14="http://schemas.microsoft.com/office/powerpoint/2010/main" val="735412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figure shows Eskom’s debt securities and borrowings in 2018 to be ZAR348bn.</a:t>
            </a:r>
          </a:p>
          <a:p>
            <a:endParaRPr lang="en-ZA" dirty="0"/>
          </a:p>
          <a:p>
            <a:r>
              <a:rPr lang="en-ZA" dirty="0"/>
              <a:t>Total liabilities comprise ZAR568bn.</a:t>
            </a:r>
          </a:p>
        </p:txBody>
      </p:sp>
      <p:sp>
        <p:nvSpPr>
          <p:cNvPr id="4" name="Slide Number Placeholder 3"/>
          <p:cNvSpPr>
            <a:spLocks noGrp="1"/>
          </p:cNvSpPr>
          <p:nvPr>
            <p:ph type="sldNum" sz="quarter" idx="5"/>
          </p:nvPr>
        </p:nvSpPr>
        <p:spPr/>
        <p:txBody>
          <a:bodyPr/>
          <a:lstStyle/>
          <a:p>
            <a:fld id="{9E6E93E2-B7EE-4771-A327-A01EFA96F3D6}" type="slidenum">
              <a:rPr lang="en-ZA" smtClean="0"/>
              <a:t>20</a:t>
            </a:fld>
            <a:endParaRPr lang="en-ZA"/>
          </a:p>
        </p:txBody>
      </p:sp>
    </p:spTree>
    <p:extLst>
      <p:ext uri="{BB962C8B-B14F-4D97-AF65-F5344CB8AC3E}">
        <p14:creationId xmlns:p14="http://schemas.microsoft.com/office/powerpoint/2010/main" val="266370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Against the total liabilities of ZAR568bn, Eskom’s revenue for 2018 was ZAR177bn and its financing costs were ZAR26bn.</a:t>
            </a:r>
          </a:p>
          <a:p>
            <a:endParaRPr lang="en-ZA" dirty="0"/>
          </a:p>
          <a:p>
            <a:r>
              <a:rPr lang="en-ZA" dirty="0"/>
              <a:t>Eskom’s loss for 2018 was ZAR2.3bn. </a:t>
            </a:r>
          </a:p>
        </p:txBody>
      </p:sp>
      <p:sp>
        <p:nvSpPr>
          <p:cNvPr id="4" name="Slide Number Placeholder 3"/>
          <p:cNvSpPr>
            <a:spLocks noGrp="1"/>
          </p:cNvSpPr>
          <p:nvPr>
            <p:ph type="sldNum" sz="quarter" idx="5"/>
          </p:nvPr>
        </p:nvSpPr>
        <p:spPr/>
        <p:txBody>
          <a:bodyPr/>
          <a:lstStyle/>
          <a:p>
            <a:fld id="{9E6E93E2-B7EE-4771-A327-A01EFA96F3D6}" type="slidenum">
              <a:rPr lang="en-ZA" smtClean="0"/>
              <a:t>21</a:t>
            </a:fld>
            <a:endParaRPr lang="en-ZA"/>
          </a:p>
        </p:txBody>
      </p:sp>
    </p:spTree>
    <p:extLst>
      <p:ext uri="{BB962C8B-B14F-4D97-AF65-F5344CB8AC3E}">
        <p14:creationId xmlns:p14="http://schemas.microsoft.com/office/powerpoint/2010/main" val="32961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I’ll start the presentation by very briefly reviewing Namibia’s GDP and energy situation, however I think there are people in the room who are more qualified at discussing Namibia’s economic then me.</a:t>
            </a:r>
          </a:p>
          <a:p>
            <a:pPr marL="171450" indent="-171450">
              <a:buFont typeface="Arial" panose="020B0604020202020204" pitchFamily="34" charset="0"/>
              <a:buChar char="•"/>
            </a:pPr>
            <a:r>
              <a:rPr lang="en-ZA" dirty="0"/>
              <a:t>I’ll then briefly discuss South Africa’s economic and electricity situation and follow this with discussing major problems that Eskom is currently experiencing including:</a:t>
            </a:r>
          </a:p>
          <a:p>
            <a:pPr marL="628650" lvl="1" indent="-171450">
              <a:buFont typeface="Arial" panose="020B0604020202020204" pitchFamily="34" charset="0"/>
              <a:buChar char="•"/>
            </a:pPr>
            <a:r>
              <a:rPr lang="en-ZA" dirty="0"/>
              <a:t>Rising debt</a:t>
            </a:r>
          </a:p>
          <a:p>
            <a:pPr marL="628650" lvl="1" indent="-171450">
              <a:buFont typeface="Arial" panose="020B0604020202020204" pitchFamily="34" charset="0"/>
              <a:buChar char="•"/>
            </a:pPr>
            <a:r>
              <a:rPr lang="en-ZA" dirty="0"/>
              <a:t>Maintenance shortfalls</a:t>
            </a:r>
          </a:p>
          <a:p>
            <a:pPr marL="628650" lvl="1" indent="-171450">
              <a:buFont typeface="Arial" panose="020B0604020202020204" pitchFamily="34" charset="0"/>
              <a:buChar char="•"/>
            </a:pPr>
            <a:r>
              <a:rPr lang="en-ZA" dirty="0"/>
              <a:t>Cost over-runs on large power plants like Medupi, Kusile and Ingula</a:t>
            </a:r>
          </a:p>
          <a:p>
            <a:pPr marL="628650" lvl="1" indent="-171450">
              <a:buFont typeface="Arial" panose="020B0604020202020204" pitchFamily="34" charset="0"/>
              <a:buChar char="•"/>
            </a:pPr>
            <a:r>
              <a:rPr lang="en-ZA" dirty="0"/>
              <a:t>Unstainable costs including salary costs</a:t>
            </a:r>
          </a:p>
          <a:p>
            <a:pPr marL="628650" lvl="1" indent="-171450">
              <a:buFont typeface="Arial" panose="020B0604020202020204" pitchFamily="34" charset="0"/>
              <a:buChar char="•"/>
            </a:pPr>
            <a:r>
              <a:rPr lang="en-ZA" dirty="0"/>
              <a:t>Corruption</a:t>
            </a:r>
          </a:p>
          <a:p>
            <a:pPr marL="628650" lvl="1" indent="-171450">
              <a:buFont typeface="Arial" panose="020B0604020202020204" pitchFamily="34" charset="0"/>
              <a:buChar char="•"/>
            </a:pPr>
            <a:r>
              <a:rPr lang="en-ZA" dirty="0"/>
              <a:t>Skills erosion</a:t>
            </a:r>
          </a:p>
          <a:p>
            <a:pPr marL="171450" indent="-171450">
              <a:buFont typeface="Arial" panose="020B0604020202020204" pitchFamily="34" charset="0"/>
              <a:buChar char="•"/>
            </a:pPr>
            <a:r>
              <a:rPr lang="en-ZA" dirty="0"/>
              <a:t>I briefly discuss the concept of the utility death spiral</a:t>
            </a:r>
          </a:p>
          <a:p>
            <a:pPr marL="171450" indent="-171450">
              <a:buFont typeface="Arial" panose="020B0604020202020204" pitchFamily="34" charset="0"/>
              <a:buChar char="•"/>
            </a:pPr>
            <a:r>
              <a:rPr lang="en-ZA" dirty="0"/>
              <a:t>And the energy revolution including solar, wind and battery energy storage</a:t>
            </a:r>
          </a:p>
          <a:p>
            <a:pPr marL="171450" indent="-171450">
              <a:buFont typeface="Arial" panose="020B0604020202020204" pitchFamily="34" charset="0"/>
              <a:buChar char="•"/>
            </a:pPr>
            <a:r>
              <a:rPr lang="en-ZA" dirty="0"/>
              <a:t>And lastly I discuss how utilities will survive into the future by changing their business model</a:t>
            </a:r>
          </a:p>
          <a:p>
            <a:pPr marL="628650" lvl="1" indent="-171450">
              <a:buFont typeface="Arial" panose="020B0604020202020204" pitchFamily="34" charset="0"/>
              <a:buChar char="•"/>
            </a:pPr>
            <a:endParaRPr lang="en-ZA" dirty="0"/>
          </a:p>
          <a:p>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2</a:t>
            </a:fld>
            <a:endParaRPr lang="en-ZA"/>
          </a:p>
        </p:txBody>
      </p:sp>
    </p:spTree>
    <p:extLst>
      <p:ext uri="{BB962C8B-B14F-4D97-AF65-F5344CB8AC3E}">
        <p14:creationId xmlns:p14="http://schemas.microsoft.com/office/powerpoint/2010/main" val="128485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Financial ratios paint an even bleaker picture.</a:t>
            </a:r>
          </a:p>
          <a:p>
            <a:endParaRPr lang="en-ZA" dirty="0"/>
          </a:p>
          <a:p>
            <a:r>
              <a:rPr lang="en-ZA" dirty="0"/>
              <a:t>Eskom’s debt service cover has dropped to less than 0.7 (green line) and Eskom’s cash interest cover is approaching 1.0.</a:t>
            </a:r>
          </a:p>
          <a:p>
            <a:endParaRPr lang="en-ZA" dirty="0"/>
          </a:p>
          <a:p>
            <a:r>
              <a:rPr lang="en-ZA" dirty="0"/>
              <a:t>Eskom’s Gross debt/EBITDA is nearly double its cashflow.</a:t>
            </a:r>
          </a:p>
          <a:p>
            <a:endParaRPr lang="en-ZA" dirty="0"/>
          </a:p>
          <a:p>
            <a:r>
              <a:rPr lang="en-ZA" dirty="0"/>
              <a:t>One way out of this hole is for Eskom to significantly increase GWh sales.</a:t>
            </a:r>
          </a:p>
        </p:txBody>
      </p:sp>
      <p:sp>
        <p:nvSpPr>
          <p:cNvPr id="4" name="Slide Number Placeholder 3"/>
          <p:cNvSpPr>
            <a:spLocks noGrp="1"/>
          </p:cNvSpPr>
          <p:nvPr>
            <p:ph type="sldNum" sz="quarter" idx="5"/>
          </p:nvPr>
        </p:nvSpPr>
        <p:spPr/>
        <p:txBody>
          <a:bodyPr/>
          <a:lstStyle/>
          <a:p>
            <a:fld id="{9E6E93E2-B7EE-4771-A327-A01EFA96F3D6}" type="slidenum">
              <a:rPr lang="en-ZA" smtClean="0"/>
              <a:t>22</a:t>
            </a:fld>
            <a:endParaRPr lang="en-ZA"/>
          </a:p>
        </p:txBody>
      </p:sp>
    </p:spTree>
    <p:extLst>
      <p:ext uri="{BB962C8B-B14F-4D97-AF65-F5344CB8AC3E}">
        <p14:creationId xmlns:p14="http://schemas.microsoft.com/office/powerpoint/2010/main" val="3011280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ZA" dirty="0"/>
              <a:t>The figure shows Eskom’s GWh sales in 2018 less than its GWh sales in 2008.</a:t>
            </a:r>
          </a:p>
          <a:p>
            <a:endParaRPr lang="en-ZA" dirty="0"/>
          </a:p>
          <a:p>
            <a:r>
              <a:rPr lang="en-ZA" dirty="0"/>
              <a:t>GWh sales have stayed flat for over ten years.</a:t>
            </a:r>
          </a:p>
          <a:p>
            <a:endParaRPr lang="en-ZA" dirty="0"/>
          </a:p>
          <a:p>
            <a:r>
              <a:rPr lang="en-ZA" dirty="0"/>
              <a:t>Another way for Eskom to improve its financial situation is to cut costs and increase electricity tariffs and so improve revenue and profitability.</a:t>
            </a:r>
          </a:p>
        </p:txBody>
      </p:sp>
      <p:sp>
        <p:nvSpPr>
          <p:cNvPr id="4" name="Slide Number Placeholder 3"/>
          <p:cNvSpPr>
            <a:spLocks noGrp="1"/>
          </p:cNvSpPr>
          <p:nvPr>
            <p:ph type="sldNum" sz="quarter" idx="5"/>
          </p:nvPr>
        </p:nvSpPr>
        <p:spPr/>
        <p:txBody>
          <a:bodyPr/>
          <a:lstStyle/>
          <a:p>
            <a:fld id="{9E6E93E2-B7EE-4771-A327-A01EFA96F3D6}" type="slidenum">
              <a:rPr lang="en-ZA" smtClean="0"/>
              <a:t>23</a:t>
            </a:fld>
            <a:endParaRPr lang="en-ZA"/>
          </a:p>
        </p:txBody>
      </p:sp>
    </p:spTree>
    <p:extLst>
      <p:ext uri="{BB962C8B-B14F-4D97-AF65-F5344CB8AC3E}">
        <p14:creationId xmlns:p14="http://schemas.microsoft.com/office/powerpoint/2010/main" val="8131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figures in the table are extracted from Eskom’s 2018 annual report.</a:t>
            </a:r>
          </a:p>
          <a:p>
            <a:endParaRPr lang="en-ZA" dirty="0"/>
          </a:p>
          <a:p>
            <a:r>
              <a:rPr lang="en-ZA" dirty="0"/>
              <a:t>Installed capacity has stayed almost unchanged in over ten years.</a:t>
            </a:r>
          </a:p>
          <a:p>
            <a:endParaRPr lang="en-ZA" dirty="0"/>
          </a:p>
          <a:p>
            <a:r>
              <a:rPr lang="en-ZA" dirty="0"/>
              <a:t>GWh sales have reduced.</a:t>
            </a:r>
          </a:p>
          <a:p>
            <a:endParaRPr lang="en-ZA" dirty="0"/>
          </a:p>
          <a:p>
            <a:r>
              <a:rPr lang="en-ZA" dirty="0"/>
              <a:t>Revenues have increased as a result of four-fold increase in tariffs.</a:t>
            </a:r>
          </a:p>
          <a:p>
            <a:endParaRPr lang="en-ZA" dirty="0"/>
          </a:p>
          <a:p>
            <a:r>
              <a:rPr lang="en-ZA" dirty="0"/>
              <a:t>Coal costs have more than quadrupled.</a:t>
            </a:r>
          </a:p>
          <a:p>
            <a:endParaRPr lang="en-ZA" dirty="0"/>
          </a:p>
          <a:p>
            <a:r>
              <a:rPr lang="en-ZA" dirty="0"/>
              <a:t>Employee numbers have significantly increased (while installed capacity and GWh sales have remained unchanged) and employee costs have tripled.</a:t>
            </a:r>
          </a:p>
          <a:p>
            <a:endParaRPr lang="en-ZA" dirty="0"/>
          </a:p>
          <a:p>
            <a:r>
              <a:rPr lang="en-ZA" dirty="0"/>
              <a:t>Debts have grown by a factor of ten.</a:t>
            </a:r>
          </a:p>
          <a:p>
            <a:endParaRPr lang="en-ZA" dirty="0"/>
          </a:p>
          <a:p>
            <a:r>
              <a:rPr lang="en-ZA" dirty="0"/>
              <a:t>But revenues are not enough to cover debt and increased tariffs are threatening Eskom’s survival and increasing defection.</a:t>
            </a:r>
          </a:p>
        </p:txBody>
      </p:sp>
      <p:sp>
        <p:nvSpPr>
          <p:cNvPr id="4" name="Slide Number Placeholder 3"/>
          <p:cNvSpPr>
            <a:spLocks noGrp="1"/>
          </p:cNvSpPr>
          <p:nvPr>
            <p:ph type="sldNum" sz="quarter" idx="5"/>
          </p:nvPr>
        </p:nvSpPr>
        <p:spPr/>
        <p:txBody>
          <a:bodyPr/>
          <a:lstStyle/>
          <a:p>
            <a:fld id="{9E6E93E2-B7EE-4771-A327-A01EFA96F3D6}" type="slidenum">
              <a:rPr lang="en-ZA" smtClean="0"/>
              <a:t>24</a:t>
            </a:fld>
            <a:endParaRPr lang="en-ZA"/>
          </a:p>
        </p:txBody>
      </p:sp>
    </p:spTree>
    <p:extLst>
      <p:ext uri="{BB962C8B-B14F-4D97-AF65-F5344CB8AC3E}">
        <p14:creationId xmlns:p14="http://schemas.microsoft.com/office/powerpoint/2010/main" val="44989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figure shows Eskom’s tariff increases since 1970.</a:t>
            </a:r>
          </a:p>
          <a:p>
            <a:endParaRPr lang="en-ZA" dirty="0"/>
          </a:p>
          <a:p>
            <a:r>
              <a:rPr lang="en-ZA" dirty="0"/>
              <a:t>In the last ten years, nominal tariffs have increased four times and real tariffs have increased three times.</a:t>
            </a:r>
          </a:p>
        </p:txBody>
      </p:sp>
      <p:sp>
        <p:nvSpPr>
          <p:cNvPr id="4" name="Slide Number Placeholder 3"/>
          <p:cNvSpPr>
            <a:spLocks noGrp="1"/>
          </p:cNvSpPr>
          <p:nvPr>
            <p:ph type="sldNum" sz="quarter" idx="5"/>
          </p:nvPr>
        </p:nvSpPr>
        <p:spPr/>
        <p:txBody>
          <a:bodyPr/>
          <a:lstStyle/>
          <a:p>
            <a:fld id="{9E6E93E2-B7EE-4771-A327-A01EFA96F3D6}" type="slidenum">
              <a:rPr lang="en-ZA" smtClean="0"/>
              <a:t>25</a:t>
            </a:fld>
            <a:endParaRPr lang="en-ZA"/>
          </a:p>
        </p:txBody>
      </p:sp>
    </p:spTree>
    <p:extLst>
      <p:ext uri="{BB962C8B-B14F-4D97-AF65-F5344CB8AC3E}">
        <p14:creationId xmlns:p14="http://schemas.microsoft.com/office/powerpoint/2010/main" val="412137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this part of the presentation, I discuss further systemic problems with Eskom.</a:t>
            </a:r>
          </a:p>
          <a:p>
            <a:endParaRPr lang="en-ZA" dirty="0"/>
          </a:p>
          <a:p>
            <a:r>
              <a:rPr lang="en-ZA" dirty="0"/>
              <a:t>The first is cost over-runs on the large Medupi, Kusile and Ingula projects.</a:t>
            </a:r>
          </a:p>
        </p:txBody>
      </p:sp>
      <p:sp>
        <p:nvSpPr>
          <p:cNvPr id="4" name="Slide Number Placeholder 3"/>
          <p:cNvSpPr>
            <a:spLocks noGrp="1"/>
          </p:cNvSpPr>
          <p:nvPr>
            <p:ph type="sldNum" sz="quarter" idx="5"/>
          </p:nvPr>
        </p:nvSpPr>
        <p:spPr/>
        <p:txBody>
          <a:bodyPr/>
          <a:lstStyle/>
          <a:p>
            <a:fld id="{9E6E93E2-B7EE-4771-A327-A01EFA96F3D6}" type="slidenum">
              <a:rPr lang="en-ZA" smtClean="0"/>
              <a:t>26</a:t>
            </a:fld>
            <a:endParaRPr lang="en-ZA"/>
          </a:p>
        </p:txBody>
      </p:sp>
    </p:spTree>
    <p:extLst>
      <p:ext uri="{BB962C8B-B14F-4D97-AF65-F5344CB8AC3E}">
        <p14:creationId xmlns:p14="http://schemas.microsoft.com/office/powerpoint/2010/main" val="177824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 slides show the costs of Medupi and Kusile from the time the projects commenced to 2016.</a:t>
            </a:r>
          </a:p>
          <a:p>
            <a:endParaRPr lang="en-ZA" dirty="0"/>
          </a:p>
          <a:p>
            <a:r>
              <a:rPr lang="en-ZA" dirty="0"/>
              <a:t>Costs for Medupi have more than doubled and costs for Kusile have doubled.  These large 4800MW power stations are still not completed so these graphs will get even worse.  While the projects are delayed, contractors have to be paid, interest has to paid and revenue is not received. </a:t>
            </a:r>
          </a:p>
          <a:p>
            <a:endParaRPr lang="en-ZA" dirty="0"/>
          </a:p>
          <a:p>
            <a:r>
              <a:rPr lang="en-ZA" dirty="0"/>
              <a:t>These projects have taken more than twice the time to complete as originally planned.</a:t>
            </a:r>
          </a:p>
          <a:p>
            <a:endParaRPr lang="en-ZA" dirty="0"/>
          </a:p>
          <a:p>
            <a:r>
              <a:rPr lang="en-ZA" dirty="0"/>
              <a:t>The problems with these projects started before the contracts for the boilers were even signed with political interference in the appointment of Hitachi South Africa.  Chancellor House, is the ANC’s “investment company”.  Chancellor House had a 25% shareholding in Hitachi South Africa.</a:t>
            </a:r>
          </a:p>
          <a:p>
            <a:endParaRPr lang="en-ZA" dirty="0"/>
          </a:p>
          <a:p>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27</a:t>
            </a:fld>
            <a:endParaRPr lang="en-ZA"/>
          </a:p>
        </p:txBody>
      </p:sp>
    </p:spTree>
    <p:extLst>
      <p:ext uri="{BB962C8B-B14F-4D97-AF65-F5344CB8AC3E}">
        <p14:creationId xmlns:p14="http://schemas.microsoft.com/office/powerpoint/2010/main" val="326426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This slide shows an extract from the Mail &amp; Guardian’s website in September 2015.</a:t>
            </a:r>
          </a:p>
          <a:p>
            <a:endParaRPr lang="en-ZA" dirty="0"/>
          </a:p>
          <a:p>
            <a:r>
              <a:rPr lang="en-ZA" dirty="0"/>
              <a:t>Hitachi South Africa offered to pay $19m to make an investigation by US regulators go away</a:t>
            </a:r>
          </a:p>
          <a:p>
            <a:endParaRPr lang="en-ZA" dirty="0"/>
          </a:p>
          <a:p>
            <a:r>
              <a:rPr lang="en-ZA" dirty="0"/>
              <a:t>In 2017, ANC tried to sanitise itself by liquidating Chancellor House placing the cash received in a trust called:  “The Luthuli House Trust”.</a:t>
            </a:r>
          </a:p>
          <a:p>
            <a:endParaRPr lang="en-ZA" dirty="0"/>
          </a:p>
          <a:p>
            <a:r>
              <a:rPr lang="en-ZA" dirty="0"/>
              <a:t>Eskom’s 1332MW Ingula Pumped Storage project in </a:t>
            </a:r>
            <a:r>
              <a:rPr lang="en-ZA" dirty="0" err="1"/>
              <a:t>Kwazulu</a:t>
            </a:r>
            <a:r>
              <a:rPr lang="en-ZA" dirty="0"/>
              <a:t> Natal was also delayed by several years and claims were also made about corrupt tender awards (</a:t>
            </a:r>
            <a:r>
              <a:rPr lang="en-ZA" dirty="0" err="1"/>
              <a:t>BusinessTech</a:t>
            </a:r>
            <a:r>
              <a:rPr lang="en-ZA" dirty="0"/>
              <a:t>, March 2019)</a:t>
            </a:r>
          </a:p>
          <a:p>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28</a:t>
            </a:fld>
            <a:endParaRPr lang="en-ZA"/>
          </a:p>
        </p:txBody>
      </p:sp>
    </p:spTree>
    <p:extLst>
      <p:ext uri="{BB962C8B-B14F-4D97-AF65-F5344CB8AC3E}">
        <p14:creationId xmlns:p14="http://schemas.microsoft.com/office/powerpoint/2010/main" val="3708602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As mentioned, Eskom’s debts are subsequently unstainable.</a:t>
            </a:r>
          </a:p>
          <a:p>
            <a:endParaRPr lang="en-ZA" dirty="0"/>
          </a:p>
          <a:p>
            <a:r>
              <a:rPr lang="en-ZA" dirty="0"/>
              <a:t>If Standard an Poor, Fitch or Moody’s downgrade South Africa’s credit rating, cost of debt will become even more expensive.</a:t>
            </a:r>
          </a:p>
          <a:p>
            <a:endParaRPr lang="en-ZA" dirty="0"/>
          </a:p>
          <a:p>
            <a:r>
              <a:rPr lang="en-ZA" dirty="0"/>
              <a:t>Eskom’s credit rating is also precarious.  S&amp;P has Eskom’s foreign and local currency long-term ratings at CCC+, with a stable outlook.  A CCC rating means that Eskom is vulnerable and dependent on favourable business, financial and economic conditions to meet its financial commitments.</a:t>
            </a:r>
          </a:p>
          <a:p>
            <a:endParaRPr lang="en-ZA" dirty="0"/>
          </a:p>
          <a:p>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29</a:t>
            </a:fld>
            <a:endParaRPr lang="en-ZA"/>
          </a:p>
        </p:txBody>
      </p:sp>
    </p:spTree>
    <p:extLst>
      <p:ext uri="{BB962C8B-B14F-4D97-AF65-F5344CB8AC3E}">
        <p14:creationId xmlns:p14="http://schemas.microsoft.com/office/powerpoint/2010/main" val="3984532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Eskom’s losses are likely to increase.</a:t>
            </a:r>
          </a:p>
        </p:txBody>
      </p:sp>
      <p:sp>
        <p:nvSpPr>
          <p:cNvPr id="4" name="Slide Number Placeholder 3"/>
          <p:cNvSpPr>
            <a:spLocks noGrp="1"/>
          </p:cNvSpPr>
          <p:nvPr>
            <p:ph type="sldNum" sz="quarter" idx="5"/>
          </p:nvPr>
        </p:nvSpPr>
        <p:spPr/>
        <p:txBody>
          <a:bodyPr/>
          <a:lstStyle/>
          <a:p>
            <a:fld id="{9E6E93E2-B7EE-4771-A327-A01EFA96F3D6}" type="slidenum">
              <a:rPr lang="en-ZA" smtClean="0"/>
              <a:t>30</a:t>
            </a:fld>
            <a:endParaRPr lang="en-ZA"/>
          </a:p>
        </p:txBody>
      </p:sp>
    </p:spTree>
    <p:extLst>
      <p:ext uri="{BB962C8B-B14F-4D97-AF65-F5344CB8AC3E}">
        <p14:creationId xmlns:p14="http://schemas.microsoft.com/office/powerpoint/2010/main" val="2678319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next slides briefly touch on power plant maintenance risks with Eskom.</a:t>
            </a:r>
          </a:p>
          <a:p>
            <a:endParaRPr lang="en-ZA" dirty="0"/>
          </a:p>
          <a:p>
            <a:r>
              <a:rPr lang="en-ZA" dirty="0"/>
              <a:t>Municipalities in South Africa are also at risk resulting from years of under-investment, corruption and delays in maintenance.</a:t>
            </a:r>
          </a:p>
        </p:txBody>
      </p:sp>
      <p:sp>
        <p:nvSpPr>
          <p:cNvPr id="4" name="Slide Number Placeholder 3"/>
          <p:cNvSpPr>
            <a:spLocks noGrp="1"/>
          </p:cNvSpPr>
          <p:nvPr>
            <p:ph type="sldNum" sz="quarter" idx="5"/>
          </p:nvPr>
        </p:nvSpPr>
        <p:spPr/>
        <p:txBody>
          <a:bodyPr/>
          <a:lstStyle/>
          <a:p>
            <a:fld id="{9E6E93E2-B7EE-4771-A327-A01EFA96F3D6}" type="slidenum">
              <a:rPr lang="en-ZA" smtClean="0"/>
              <a:t>31</a:t>
            </a:fld>
            <a:endParaRPr lang="en-ZA"/>
          </a:p>
        </p:txBody>
      </p:sp>
    </p:spTree>
    <p:extLst>
      <p:ext uri="{BB962C8B-B14F-4D97-AF65-F5344CB8AC3E}">
        <p14:creationId xmlns:p14="http://schemas.microsoft.com/office/powerpoint/2010/main" val="204382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Brief review of Namibia’s economic situation</a:t>
            </a:r>
          </a:p>
        </p:txBody>
      </p:sp>
      <p:sp>
        <p:nvSpPr>
          <p:cNvPr id="4" name="Slide Number Placeholder 3"/>
          <p:cNvSpPr>
            <a:spLocks noGrp="1"/>
          </p:cNvSpPr>
          <p:nvPr>
            <p:ph type="sldNum" sz="quarter" idx="5"/>
          </p:nvPr>
        </p:nvSpPr>
        <p:spPr/>
        <p:txBody>
          <a:bodyPr/>
          <a:lstStyle/>
          <a:p>
            <a:fld id="{9E6E93E2-B7EE-4771-A327-A01EFA96F3D6}" type="slidenum">
              <a:rPr lang="en-ZA" smtClean="0"/>
              <a:t>3</a:t>
            </a:fld>
            <a:endParaRPr lang="en-ZA"/>
          </a:p>
        </p:txBody>
      </p:sp>
    </p:spTree>
    <p:extLst>
      <p:ext uri="{BB962C8B-B14F-4D97-AF65-F5344CB8AC3E}">
        <p14:creationId xmlns:p14="http://schemas.microsoft.com/office/powerpoint/2010/main" val="1552749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Because of the size and importance of Medupi and Kusile power stations (9.6GW) , necessary maintenance funding has been funnelled towards getting these two power projects running and maintenance at Eskom’s older power plants has been delayed or deferred in many cases.  </a:t>
            </a:r>
          </a:p>
          <a:p>
            <a:endParaRPr lang="en-ZA" dirty="0"/>
          </a:p>
          <a:p>
            <a:r>
              <a:rPr lang="en-ZA" dirty="0"/>
              <a:t>In March, South African experience two weeks of Stage 4 load shedding.  At one point, only 18GW of generation was available on a 45GW system.</a:t>
            </a:r>
          </a:p>
        </p:txBody>
      </p:sp>
      <p:sp>
        <p:nvSpPr>
          <p:cNvPr id="4" name="Slide Number Placeholder 3"/>
          <p:cNvSpPr>
            <a:spLocks noGrp="1"/>
          </p:cNvSpPr>
          <p:nvPr>
            <p:ph type="sldNum" sz="quarter" idx="5"/>
          </p:nvPr>
        </p:nvSpPr>
        <p:spPr/>
        <p:txBody>
          <a:bodyPr/>
          <a:lstStyle/>
          <a:p>
            <a:fld id="{9E6E93E2-B7EE-4771-A327-A01EFA96F3D6}" type="slidenum">
              <a:rPr lang="en-ZA" smtClean="0"/>
              <a:t>32</a:t>
            </a:fld>
            <a:endParaRPr lang="en-ZA"/>
          </a:p>
        </p:txBody>
      </p:sp>
    </p:spTree>
    <p:extLst>
      <p:ext uri="{BB962C8B-B14F-4D97-AF65-F5344CB8AC3E}">
        <p14:creationId xmlns:p14="http://schemas.microsoft.com/office/powerpoint/2010/main" val="3553664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slide is an extract from the Engineering News in March 2019, and details the causes of large-scale outages at Eskom power plants.</a:t>
            </a:r>
          </a:p>
          <a:p>
            <a:endParaRPr lang="en-ZA" dirty="0"/>
          </a:p>
          <a:p>
            <a:r>
              <a:rPr lang="en-ZA" dirty="0"/>
              <a:t>At one point, 12GW of power plant was out of service due to unplanned outages.</a:t>
            </a:r>
          </a:p>
          <a:p>
            <a:endParaRPr lang="en-ZA" dirty="0"/>
          </a:p>
          <a:p>
            <a:r>
              <a:rPr lang="en-ZA" dirty="0"/>
              <a:t>Boiler tube leak repairs accounted for 2.7GW of outages.</a:t>
            </a:r>
          </a:p>
          <a:p>
            <a:endParaRPr lang="en-ZA" dirty="0"/>
          </a:p>
          <a:p>
            <a:r>
              <a:rPr lang="en-ZA" dirty="0"/>
              <a:t>Stuck ash accounted for 593MW.</a:t>
            </a:r>
          </a:p>
          <a:p>
            <a:endParaRPr lang="en-ZA" dirty="0"/>
          </a:p>
          <a:p>
            <a:r>
              <a:rPr lang="en-ZA" dirty="0"/>
              <a:t>Times Live reported in January 2018, that “Eskom has agreed to allow Gupta-owned mining company </a:t>
            </a:r>
            <a:r>
              <a:rPr lang="en-ZA" dirty="0" err="1"/>
              <a:t>Tegeta</a:t>
            </a:r>
            <a:r>
              <a:rPr lang="en-ZA" dirty="0"/>
              <a:t> Resources and Exploration to deliver lower quality coal, at a more expensive rate, to its </a:t>
            </a:r>
            <a:r>
              <a:rPr lang="en-ZA" dirty="0" err="1"/>
              <a:t>Hendrina</a:t>
            </a:r>
            <a:r>
              <a:rPr lang="en-ZA" dirty="0"/>
              <a:t> power station in a show of the family’s continued influence at the power utility”</a:t>
            </a:r>
          </a:p>
        </p:txBody>
      </p:sp>
      <p:sp>
        <p:nvSpPr>
          <p:cNvPr id="4" name="Slide Number Placeholder 3"/>
          <p:cNvSpPr>
            <a:spLocks noGrp="1"/>
          </p:cNvSpPr>
          <p:nvPr>
            <p:ph type="sldNum" sz="quarter" idx="5"/>
          </p:nvPr>
        </p:nvSpPr>
        <p:spPr/>
        <p:txBody>
          <a:bodyPr/>
          <a:lstStyle/>
          <a:p>
            <a:fld id="{9E6E93E2-B7EE-4771-A327-A01EFA96F3D6}" type="slidenum">
              <a:rPr lang="en-ZA" smtClean="0"/>
              <a:t>33</a:t>
            </a:fld>
            <a:endParaRPr lang="en-ZA"/>
          </a:p>
        </p:txBody>
      </p:sp>
    </p:spTree>
    <p:extLst>
      <p:ext uri="{BB962C8B-B14F-4D97-AF65-F5344CB8AC3E}">
        <p14:creationId xmlns:p14="http://schemas.microsoft.com/office/powerpoint/2010/main" val="2592505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addition to coal generation outages, the IDAI cyclone damaged HVDC power lines from Cahora </a:t>
            </a:r>
            <a:r>
              <a:rPr lang="en-ZA" dirty="0" err="1"/>
              <a:t>Bassa</a:t>
            </a:r>
            <a:r>
              <a:rPr lang="en-ZA" dirty="0"/>
              <a:t> hydro power plant to the Apollo substation in South Africa, taking a further 1160MW off the system.</a:t>
            </a:r>
          </a:p>
        </p:txBody>
      </p:sp>
      <p:sp>
        <p:nvSpPr>
          <p:cNvPr id="4" name="Slide Number Placeholder 3"/>
          <p:cNvSpPr>
            <a:spLocks noGrp="1"/>
          </p:cNvSpPr>
          <p:nvPr>
            <p:ph type="sldNum" sz="quarter" idx="5"/>
          </p:nvPr>
        </p:nvSpPr>
        <p:spPr/>
        <p:txBody>
          <a:bodyPr/>
          <a:lstStyle/>
          <a:p>
            <a:fld id="{9E6E93E2-B7EE-4771-A327-A01EFA96F3D6}" type="slidenum">
              <a:rPr lang="en-ZA" smtClean="0"/>
              <a:t>34</a:t>
            </a:fld>
            <a:endParaRPr lang="en-ZA"/>
          </a:p>
        </p:txBody>
      </p:sp>
    </p:spTree>
    <p:extLst>
      <p:ext uri="{BB962C8B-B14F-4D97-AF65-F5344CB8AC3E}">
        <p14:creationId xmlns:p14="http://schemas.microsoft.com/office/powerpoint/2010/main" val="3887076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methodology of contracting for coal has been widely criticised in South Africa both on technical, commercial and ethical grounds.</a:t>
            </a:r>
          </a:p>
        </p:txBody>
      </p:sp>
      <p:sp>
        <p:nvSpPr>
          <p:cNvPr id="4" name="Slide Number Placeholder 3"/>
          <p:cNvSpPr>
            <a:spLocks noGrp="1"/>
          </p:cNvSpPr>
          <p:nvPr>
            <p:ph type="sldNum" sz="quarter" idx="5"/>
          </p:nvPr>
        </p:nvSpPr>
        <p:spPr/>
        <p:txBody>
          <a:bodyPr/>
          <a:lstStyle/>
          <a:p>
            <a:fld id="{9E6E93E2-B7EE-4771-A327-A01EFA96F3D6}" type="slidenum">
              <a:rPr lang="en-ZA" smtClean="0"/>
              <a:t>35</a:t>
            </a:fld>
            <a:endParaRPr lang="en-ZA"/>
          </a:p>
        </p:txBody>
      </p:sp>
    </p:spTree>
    <p:extLst>
      <p:ext uri="{BB962C8B-B14F-4D97-AF65-F5344CB8AC3E}">
        <p14:creationId xmlns:p14="http://schemas.microsoft.com/office/powerpoint/2010/main" val="26811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While Eskom is selling less energy than it did ten years ago, it has significantly more staff at significantly inflated salaries.</a:t>
            </a:r>
          </a:p>
          <a:p>
            <a:endParaRPr lang="en-ZA" dirty="0"/>
          </a:p>
          <a:p>
            <a:r>
              <a:rPr lang="en-ZA" dirty="0"/>
              <a:t>Trade unions know they have cushy jobs and are resisting any attempts to down-size or restructure Eskom.</a:t>
            </a:r>
          </a:p>
          <a:p>
            <a:endParaRPr lang="en-ZA" dirty="0"/>
          </a:p>
          <a:p>
            <a:r>
              <a:rPr lang="en-ZA" dirty="0"/>
              <a:t>What they don’t understand is that preserving 5000 jobs at Eskom can lose 100,000 jobs in the economy due to </a:t>
            </a:r>
            <a:r>
              <a:rPr lang="en-ZA" dirty="0" err="1"/>
              <a:t>loadshedding</a:t>
            </a:r>
            <a:r>
              <a:rPr lang="en-ZA" dirty="0"/>
              <a:t>, high tariffs and unreliable services.</a:t>
            </a:r>
          </a:p>
        </p:txBody>
      </p:sp>
      <p:sp>
        <p:nvSpPr>
          <p:cNvPr id="4" name="Slide Number Placeholder 3"/>
          <p:cNvSpPr>
            <a:spLocks noGrp="1"/>
          </p:cNvSpPr>
          <p:nvPr>
            <p:ph type="sldNum" sz="quarter" idx="5"/>
          </p:nvPr>
        </p:nvSpPr>
        <p:spPr/>
        <p:txBody>
          <a:bodyPr/>
          <a:lstStyle/>
          <a:p>
            <a:fld id="{9E6E93E2-B7EE-4771-A327-A01EFA96F3D6}" type="slidenum">
              <a:rPr lang="en-ZA" smtClean="0"/>
              <a:t>36</a:t>
            </a:fld>
            <a:endParaRPr lang="en-ZA"/>
          </a:p>
        </p:txBody>
      </p:sp>
    </p:spTree>
    <p:extLst>
      <p:ext uri="{BB962C8B-B14F-4D97-AF65-F5344CB8AC3E}">
        <p14:creationId xmlns:p14="http://schemas.microsoft.com/office/powerpoint/2010/main" val="2782453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utility death spiral is a phenomenon happening in every country in the world and in every vertically integrated and state-owned utility in the world.</a:t>
            </a:r>
          </a:p>
          <a:p>
            <a:endParaRPr lang="en-ZA" dirty="0"/>
          </a:p>
          <a:p>
            <a:r>
              <a:rPr lang="en-ZA" dirty="0"/>
              <a:t>Due to inefficiencies, costs rise which force an increase in tariffs.</a:t>
            </a:r>
          </a:p>
          <a:p>
            <a:endParaRPr lang="en-ZA" dirty="0"/>
          </a:p>
          <a:p>
            <a:r>
              <a:rPr lang="en-ZA" dirty="0"/>
              <a:t>As a result, customers defect to other technologies e.g. solar PV and battery energy storage.</a:t>
            </a:r>
          </a:p>
          <a:p>
            <a:endParaRPr lang="en-ZA" dirty="0"/>
          </a:p>
          <a:p>
            <a:r>
              <a:rPr lang="en-ZA" dirty="0"/>
              <a:t>Utility revenues decrease further from the defection, but the utilities still need to maintain the assets, even though they are earning less income on kWh sales.</a:t>
            </a:r>
          </a:p>
          <a:p>
            <a:endParaRPr lang="en-ZA" dirty="0"/>
          </a:p>
          <a:p>
            <a:r>
              <a:rPr lang="en-ZA" dirty="0"/>
              <a:t>The utilities need to then increase their tariffs, and more customers defect.</a:t>
            </a:r>
          </a:p>
          <a:p>
            <a:endParaRPr lang="en-ZA" dirty="0"/>
          </a:p>
          <a:p>
            <a:r>
              <a:rPr lang="en-ZA" dirty="0"/>
              <a:t>Eventually the utility becomes technical insolvent and either needs a government bail-out or needs to be restructured.</a:t>
            </a:r>
          </a:p>
        </p:txBody>
      </p:sp>
      <p:sp>
        <p:nvSpPr>
          <p:cNvPr id="4" name="Slide Number Placeholder 3"/>
          <p:cNvSpPr>
            <a:spLocks noGrp="1"/>
          </p:cNvSpPr>
          <p:nvPr>
            <p:ph type="sldNum" sz="quarter" idx="5"/>
          </p:nvPr>
        </p:nvSpPr>
        <p:spPr/>
        <p:txBody>
          <a:bodyPr/>
          <a:lstStyle/>
          <a:p>
            <a:fld id="{9E6E93E2-B7EE-4771-A327-A01EFA96F3D6}" type="slidenum">
              <a:rPr lang="en-ZA" smtClean="0"/>
              <a:t>38</a:t>
            </a:fld>
            <a:endParaRPr lang="en-ZA"/>
          </a:p>
        </p:txBody>
      </p:sp>
    </p:spTree>
    <p:extLst>
      <p:ext uri="{BB962C8B-B14F-4D97-AF65-F5344CB8AC3E}">
        <p14:creationId xmlns:p14="http://schemas.microsoft.com/office/powerpoint/2010/main" val="3550850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The old vertically integrated model is no longer fit for purpose</a:t>
            </a:r>
          </a:p>
          <a:p>
            <a:pPr marL="171450" indent="-171450">
              <a:buFont typeface="Arial" panose="020B0604020202020204" pitchFamily="34" charset="0"/>
              <a:buChar char="•"/>
            </a:pPr>
            <a:r>
              <a:rPr lang="en-ZA" dirty="0"/>
              <a:t>Changes in ICT technologies and sophisticated financial markets mean that:</a:t>
            </a:r>
          </a:p>
          <a:p>
            <a:pPr marL="628650" lvl="1" indent="-171450">
              <a:buFont typeface="Arial" panose="020B0604020202020204" pitchFamily="34" charset="0"/>
              <a:buChar char="•"/>
            </a:pPr>
            <a:r>
              <a:rPr lang="en-ZA" dirty="0"/>
              <a:t>Economies of scale no longer competitive</a:t>
            </a:r>
          </a:p>
          <a:p>
            <a:pPr marL="628650" lvl="1" indent="-171450">
              <a:buFont typeface="Arial" panose="020B0604020202020204" pitchFamily="34" charset="0"/>
              <a:buChar char="•"/>
            </a:pPr>
            <a:r>
              <a:rPr lang="en-ZA" dirty="0"/>
              <a:t>Gas, VRE and storage technologies are modular, fast and cost effective</a:t>
            </a:r>
          </a:p>
          <a:p>
            <a:pPr marL="628650" lvl="1" indent="-171450">
              <a:buFont typeface="Arial" panose="020B0604020202020204" pitchFamily="34" charset="0"/>
              <a:buChar char="•"/>
            </a:pPr>
            <a:r>
              <a:rPr lang="en-ZA" dirty="0"/>
              <a:t>Power systems are increasingly decentralised</a:t>
            </a:r>
          </a:p>
          <a:p>
            <a:pPr marL="628650" lvl="1" indent="-171450">
              <a:buFont typeface="Arial" panose="020B0604020202020204" pitchFamily="34" charset="0"/>
              <a:buChar char="•"/>
            </a:pPr>
            <a:r>
              <a:rPr lang="en-ZA" dirty="0"/>
              <a:t>ICT innovation allows for system coordination even after unbundling</a:t>
            </a:r>
          </a:p>
          <a:p>
            <a:pPr marL="628650" lvl="1" indent="-171450">
              <a:buFont typeface="Arial" panose="020B0604020202020204" pitchFamily="34" charset="0"/>
              <a:buChar char="•"/>
            </a:pPr>
            <a:r>
              <a:rPr lang="en-ZA" dirty="0"/>
              <a:t>Growth in financial markets has generated a range of new sources for finance</a:t>
            </a:r>
          </a:p>
          <a:p>
            <a:pPr marL="171450" indent="-171450">
              <a:buFont typeface="Arial" panose="020B0604020202020204" pitchFamily="34" charset="0"/>
              <a:buChar char="•"/>
            </a:pPr>
            <a:r>
              <a:rPr lang="en-ZA" dirty="0"/>
              <a:t>Other than transmission, the electricity sector is no longer considered a natural monopoly.  It is possible to have competition in generation and distribution</a:t>
            </a:r>
          </a:p>
        </p:txBody>
      </p:sp>
      <p:sp>
        <p:nvSpPr>
          <p:cNvPr id="4" name="Slide Number Placeholder 3"/>
          <p:cNvSpPr>
            <a:spLocks noGrp="1"/>
          </p:cNvSpPr>
          <p:nvPr>
            <p:ph type="sldNum" sz="quarter" idx="5"/>
          </p:nvPr>
        </p:nvSpPr>
        <p:spPr/>
        <p:txBody>
          <a:bodyPr/>
          <a:lstStyle/>
          <a:p>
            <a:fld id="{9E6E93E2-B7EE-4771-A327-A01EFA96F3D6}" type="slidenum">
              <a:rPr lang="en-ZA" smtClean="0"/>
              <a:t>39</a:t>
            </a:fld>
            <a:endParaRPr lang="en-ZA"/>
          </a:p>
        </p:txBody>
      </p:sp>
    </p:spTree>
    <p:extLst>
      <p:ext uri="{BB962C8B-B14F-4D97-AF65-F5344CB8AC3E}">
        <p14:creationId xmlns:p14="http://schemas.microsoft.com/office/powerpoint/2010/main" val="3188851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Absence of competition in industry:</a:t>
            </a:r>
          </a:p>
          <a:p>
            <a:pPr marL="171450" indent="-171450">
              <a:buFont typeface="Arial" panose="020B0604020202020204" pitchFamily="34" charset="0"/>
              <a:buChar char="•"/>
            </a:pPr>
            <a:r>
              <a:rPr lang="en-ZA" dirty="0"/>
              <a:t>encourages last inefficiencies in capital expenditure and in fuel and </a:t>
            </a:r>
            <a:r>
              <a:rPr lang="en-ZA" dirty="0" err="1"/>
              <a:t>opeating</a:t>
            </a:r>
            <a:r>
              <a:rPr lang="en-ZA" dirty="0"/>
              <a:t> costs</a:t>
            </a:r>
          </a:p>
          <a:p>
            <a:pPr marL="171450" indent="-171450">
              <a:buFont typeface="Arial" panose="020B0604020202020204" pitchFamily="34" charset="0"/>
              <a:buChar char="•"/>
            </a:pPr>
            <a:r>
              <a:rPr lang="en-ZA" dirty="0"/>
              <a:t>Constrains access to the grid by competitors</a:t>
            </a:r>
          </a:p>
          <a:p>
            <a:pPr marL="171450" indent="-171450">
              <a:buFont typeface="Arial" panose="020B0604020202020204" pitchFamily="34" charset="0"/>
              <a:buChar char="•"/>
            </a:pPr>
            <a:r>
              <a:rPr lang="en-ZA" dirty="0"/>
              <a:t>Suppresses energy sector innovation</a:t>
            </a:r>
          </a:p>
          <a:p>
            <a:pPr marL="171450" indent="-171450">
              <a:buFont typeface="Arial" panose="020B0604020202020204" pitchFamily="34" charset="0"/>
              <a:buChar char="•"/>
            </a:pPr>
            <a:r>
              <a:rPr lang="en-ZA" dirty="0"/>
              <a:t>Encourages costs to be simply passed to consumers or the fiscus, with huge consequences</a:t>
            </a:r>
          </a:p>
          <a:p>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40</a:t>
            </a:fld>
            <a:endParaRPr lang="en-ZA"/>
          </a:p>
        </p:txBody>
      </p:sp>
    </p:spTree>
    <p:extLst>
      <p:ext uri="{BB962C8B-B14F-4D97-AF65-F5344CB8AC3E}">
        <p14:creationId xmlns:p14="http://schemas.microsoft.com/office/powerpoint/2010/main" val="2460239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figure shows the reform of the power sector in recent time.</a:t>
            </a:r>
          </a:p>
          <a:p>
            <a:endParaRPr lang="en-ZA" dirty="0"/>
          </a:p>
          <a:p>
            <a:r>
              <a:rPr lang="en-ZA" dirty="0"/>
              <a:t>In the 1990’s and 2000’s unbundling, competition and private sector participation happened and independent regulators were set up.</a:t>
            </a:r>
          </a:p>
          <a:p>
            <a:endParaRPr lang="en-ZA" dirty="0"/>
          </a:p>
          <a:p>
            <a:r>
              <a:rPr lang="en-ZA" dirty="0"/>
              <a:t>In this decade, low cost VRE made a breakthrough, and flexible gas with storage technologies have started displacing old baseload generation.</a:t>
            </a:r>
          </a:p>
          <a:p>
            <a:endParaRPr lang="en-ZA" dirty="0"/>
          </a:p>
          <a:p>
            <a:r>
              <a:rPr lang="en-ZA" dirty="0"/>
              <a:t>There has also been a moved to distributed and decentralised power markets.</a:t>
            </a:r>
          </a:p>
          <a:p>
            <a:endParaRPr lang="en-ZA" dirty="0"/>
          </a:p>
          <a:p>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41</a:t>
            </a:fld>
            <a:endParaRPr lang="en-ZA"/>
          </a:p>
        </p:txBody>
      </p:sp>
    </p:spTree>
    <p:extLst>
      <p:ext uri="{BB962C8B-B14F-4D97-AF65-F5344CB8AC3E}">
        <p14:creationId xmlns:p14="http://schemas.microsoft.com/office/powerpoint/2010/main" val="3998624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have a few slides discussing the VRE and storage revolution.</a:t>
            </a:r>
          </a:p>
        </p:txBody>
      </p:sp>
      <p:sp>
        <p:nvSpPr>
          <p:cNvPr id="4" name="Slide Number Placeholder 3"/>
          <p:cNvSpPr>
            <a:spLocks noGrp="1"/>
          </p:cNvSpPr>
          <p:nvPr>
            <p:ph type="sldNum" sz="quarter" idx="5"/>
          </p:nvPr>
        </p:nvSpPr>
        <p:spPr/>
        <p:txBody>
          <a:bodyPr/>
          <a:lstStyle/>
          <a:p>
            <a:fld id="{9E6E93E2-B7EE-4771-A327-A01EFA96F3D6}" type="slidenum">
              <a:rPr lang="en-ZA" smtClean="0"/>
              <a:t>42</a:t>
            </a:fld>
            <a:endParaRPr lang="en-ZA"/>
          </a:p>
        </p:txBody>
      </p:sp>
    </p:spTree>
    <p:extLst>
      <p:ext uri="{BB962C8B-B14F-4D97-AF65-F5344CB8AC3E}">
        <p14:creationId xmlns:p14="http://schemas.microsoft.com/office/powerpoint/2010/main" val="223929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figure shows the historical GDP and historical GDP percentage growth from 1990 to the present.</a:t>
            </a:r>
          </a:p>
          <a:p>
            <a:endParaRPr lang="en-ZA" dirty="0"/>
          </a:p>
          <a:p>
            <a:r>
              <a:rPr lang="en-ZA" dirty="0"/>
              <a:t>The GDP in Namibia has grown from USD3bn to USD15bn.</a:t>
            </a:r>
          </a:p>
          <a:p>
            <a:endParaRPr lang="en-ZA" dirty="0"/>
          </a:p>
          <a:p>
            <a:r>
              <a:rPr lang="en-ZA" dirty="0"/>
              <a:t>The GDP percentage growth has hovered between 3% and 8% with very low to negative GDP growth rates in 1993, 2009 and 2017.</a:t>
            </a:r>
          </a:p>
          <a:p>
            <a:endParaRPr lang="en-ZA" dirty="0"/>
          </a:p>
          <a:p>
            <a:r>
              <a:rPr lang="en-ZA" dirty="0"/>
              <a:t>Projected GDP growth rates to 2023 are 3%.</a:t>
            </a:r>
          </a:p>
          <a:p>
            <a:endParaRPr lang="en-ZA" dirty="0"/>
          </a:p>
          <a:p>
            <a:r>
              <a:rPr lang="en-ZA" dirty="0"/>
              <a:t>If these GDP growth rates are correct and if energy growth and GDP growth are correlated, Namibia can expect electricity energy usage to continue.</a:t>
            </a:r>
          </a:p>
        </p:txBody>
      </p:sp>
      <p:sp>
        <p:nvSpPr>
          <p:cNvPr id="4" name="Slide Number Placeholder 3"/>
          <p:cNvSpPr>
            <a:spLocks noGrp="1"/>
          </p:cNvSpPr>
          <p:nvPr>
            <p:ph type="sldNum" sz="quarter" idx="5"/>
          </p:nvPr>
        </p:nvSpPr>
        <p:spPr/>
        <p:txBody>
          <a:bodyPr/>
          <a:lstStyle/>
          <a:p>
            <a:fld id="{9E6E93E2-B7EE-4771-A327-A01EFA96F3D6}" type="slidenum">
              <a:rPr lang="en-ZA" smtClean="0"/>
              <a:t>4</a:t>
            </a:fld>
            <a:endParaRPr lang="en-ZA"/>
          </a:p>
        </p:txBody>
      </p:sp>
    </p:spTree>
    <p:extLst>
      <p:ext uri="{BB962C8B-B14F-4D97-AF65-F5344CB8AC3E}">
        <p14:creationId xmlns:p14="http://schemas.microsoft.com/office/powerpoint/2010/main" val="402337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Prices of wind and solar continue to drop.  </a:t>
            </a:r>
          </a:p>
          <a:p>
            <a:endParaRPr lang="en-ZA" dirty="0"/>
          </a:p>
          <a:p>
            <a:r>
              <a:rPr lang="en-ZA" dirty="0"/>
              <a:t>Wind and solar are now cheaper than Eskom’s average cost of supply.</a:t>
            </a:r>
          </a:p>
        </p:txBody>
      </p:sp>
      <p:sp>
        <p:nvSpPr>
          <p:cNvPr id="4" name="Slide Number Placeholder 3"/>
          <p:cNvSpPr>
            <a:spLocks noGrp="1"/>
          </p:cNvSpPr>
          <p:nvPr>
            <p:ph type="sldNum" sz="quarter" idx="5"/>
          </p:nvPr>
        </p:nvSpPr>
        <p:spPr/>
        <p:txBody>
          <a:bodyPr/>
          <a:lstStyle/>
          <a:p>
            <a:fld id="{9E6E93E2-B7EE-4771-A327-A01EFA96F3D6}" type="slidenum">
              <a:rPr lang="en-ZA" smtClean="0"/>
              <a:t>43</a:t>
            </a:fld>
            <a:endParaRPr lang="en-ZA"/>
          </a:p>
        </p:txBody>
      </p:sp>
    </p:spTree>
    <p:extLst>
      <p:ext uri="{BB962C8B-B14F-4D97-AF65-F5344CB8AC3E}">
        <p14:creationId xmlns:p14="http://schemas.microsoft.com/office/powerpoint/2010/main" val="409718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some parts of the world, wind and solar prices are as low as USc1.8/kWh, the USA for wind and the Middle East for solar. </a:t>
            </a:r>
          </a:p>
        </p:txBody>
      </p:sp>
      <p:sp>
        <p:nvSpPr>
          <p:cNvPr id="4" name="Slide Number Placeholder 3"/>
          <p:cNvSpPr>
            <a:spLocks noGrp="1"/>
          </p:cNvSpPr>
          <p:nvPr>
            <p:ph type="sldNum" sz="quarter" idx="5"/>
          </p:nvPr>
        </p:nvSpPr>
        <p:spPr/>
        <p:txBody>
          <a:bodyPr/>
          <a:lstStyle/>
          <a:p>
            <a:fld id="{9E6E93E2-B7EE-4771-A327-A01EFA96F3D6}" type="slidenum">
              <a:rPr lang="en-ZA" smtClean="0"/>
              <a:t>44</a:t>
            </a:fld>
            <a:endParaRPr lang="en-ZA"/>
          </a:p>
        </p:txBody>
      </p:sp>
    </p:spTree>
    <p:extLst>
      <p:ext uri="{BB962C8B-B14F-4D97-AF65-F5344CB8AC3E}">
        <p14:creationId xmlns:p14="http://schemas.microsoft.com/office/powerpoint/2010/main" val="2030316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Plexos</a:t>
            </a:r>
            <a:r>
              <a:rPr lang="en-ZA" dirty="0"/>
              <a:t> models are choosing wind and solar as the least cost energy option.</a:t>
            </a:r>
          </a:p>
          <a:p>
            <a:endParaRPr lang="en-ZA" dirty="0"/>
          </a:p>
          <a:p>
            <a:r>
              <a:rPr lang="en-ZA" dirty="0"/>
              <a:t>The anti-correlation of wind and solar is helping to make VRE more dispatchable.</a:t>
            </a:r>
          </a:p>
          <a:p>
            <a:endParaRPr lang="en-ZA" dirty="0"/>
          </a:p>
          <a:p>
            <a:r>
              <a:rPr lang="en-ZA" dirty="0"/>
              <a:t>This figure is from the IRP update draft report 2018 in South Africa.</a:t>
            </a:r>
          </a:p>
        </p:txBody>
      </p:sp>
      <p:sp>
        <p:nvSpPr>
          <p:cNvPr id="4" name="Slide Number Placeholder 3"/>
          <p:cNvSpPr>
            <a:spLocks noGrp="1"/>
          </p:cNvSpPr>
          <p:nvPr>
            <p:ph type="sldNum" sz="quarter" idx="5"/>
          </p:nvPr>
        </p:nvSpPr>
        <p:spPr/>
        <p:txBody>
          <a:bodyPr/>
          <a:lstStyle/>
          <a:p>
            <a:fld id="{9E6E93E2-B7EE-4771-A327-A01EFA96F3D6}" type="slidenum">
              <a:rPr lang="en-ZA" smtClean="0"/>
              <a:t>45</a:t>
            </a:fld>
            <a:endParaRPr lang="en-ZA"/>
          </a:p>
        </p:txBody>
      </p:sp>
    </p:spTree>
    <p:extLst>
      <p:ext uri="{BB962C8B-B14F-4D97-AF65-F5344CB8AC3E}">
        <p14:creationId xmlns:p14="http://schemas.microsoft.com/office/powerpoint/2010/main" val="1237954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Where are utilities headed in the future?</a:t>
            </a:r>
          </a:p>
        </p:txBody>
      </p:sp>
      <p:sp>
        <p:nvSpPr>
          <p:cNvPr id="4" name="Slide Number Placeholder 3"/>
          <p:cNvSpPr>
            <a:spLocks noGrp="1"/>
          </p:cNvSpPr>
          <p:nvPr>
            <p:ph type="sldNum" sz="quarter" idx="5"/>
          </p:nvPr>
        </p:nvSpPr>
        <p:spPr/>
        <p:txBody>
          <a:bodyPr/>
          <a:lstStyle/>
          <a:p>
            <a:fld id="{9E6E93E2-B7EE-4771-A327-A01EFA96F3D6}" type="slidenum">
              <a:rPr lang="en-ZA" smtClean="0"/>
              <a:t>46</a:t>
            </a:fld>
            <a:endParaRPr lang="en-ZA"/>
          </a:p>
        </p:txBody>
      </p:sp>
    </p:spTree>
    <p:extLst>
      <p:ext uri="{BB962C8B-B14F-4D97-AF65-F5344CB8AC3E}">
        <p14:creationId xmlns:p14="http://schemas.microsoft.com/office/powerpoint/2010/main" val="3767991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More VRE is being installed.  The figure shows Denmark from 1980 to 2005.</a:t>
            </a:r>
          </a:p>
        </p:txBody>
      </p:sp>
      <p:sp>
        <p:nvSpPr>
          <p:cNvPr id="4" name="Slide Number Placeholder 3"/>
          <p:cNvSpPr>
            <a:spLocks noGrp="1"/>
          </p:cNvSpPr>
          <p:nvPr>
            <p:ph type="sldNum" sz="quarter" idx="5"/>
          </p:nvPr>
        </p:nvSpPr>
        <p:spPr/>
        <p:txBody>
          <a:bodyPr/>
          <a:lstStyle/>
          <a:p>
            <a:fld id="{9E6E93E2-B7EE-4771-A327-A01EFA96F3D6}" type="slidenum">
              <a:rPr lang="en-ZA" smtClean="0"/>
              <a:t>47</a:t>
            </a:fld>
            <a:endParaRPr lang="en-ZA"/>
          </a:p>
        </p:txBody>
      </p:sp>
    </p:spTree>
    <p:extLst>
      <p:ext uri="{BB962C8B-B14F-4D97-AF65-F5344CB8AC3E}">
        <p14:creationId xmlns:p14="http://schemas.microsoft.com/office/powerpoint/2010/main" val="831327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similar picture is happening in South Africa.</a:t>
            </a:r>
          </a:p>
        </p:txBody>
      </p:sp>
      <p:sp>
        <p:nvSpPr>
          <p:cNvPr id="4" name="Slide Number Placeholder 3"/>
          <p:cNvSpPr>
            <a:spLocks noGrp="1"/>
          </p:cNvSpPr>
          <p:nvPr>
            <p:ph type="sldNum" sz="quarter" idx="5"/>
          </p:nvPr>
        </p:nvSpPr>
        <p:spPr/>
        <p:txBody>
          <a:bodyPr/>
          <a:lstStyle/>
          <a:p>
            <a:fld id="{9E6E93E2-B7EE-4771-A327-A01EFA96F3D6}" type="slidenum">
              <a:rPr lang="en-ZA" smtClean="0"/>
              <a:t>48</a:t>
            </a:fld>
            <a:endParaRPr lang="en-ZA"/>
          </a:p>
        </p:txBody>
      </p:sp>
    </p:spTree>
    <p:extLst>
      <p:ext uri="{BB962C8B-B14F-4D97-AF65-F5344CB8AC3E}">
        <p14:creationId xmlns:p14="http://schemas.microsoft.com/office/powerpoint/2010/main" val="154170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old </a:t>
            </a:r>
            <a:r>
              <a:rPr lang="en-ZA" dirty="0" err="1"/>
              <a:t>uni</a:t>
            </a:r>
            <a:r>
              <a:rPr lang="en-ZA" dirty="0"/>
              <a:t>-directional and linear power sector structure is changing to a meshed and bi-directional structure</a:t>
            </a:r>
          </a:p>
        </p:txBody>
      </p:sp>
      <p:sp>
        <p:nvSpPr>
          <p:cNvPr id="4" name="Slide Number Placeholder 3"/>
          <p:cNvSpPr>
            <a:spLocks noGrp="1"/>
          </p:cNvSpPr>
          <p:nvPr>
            <p:ph type="sldNum" sz="quarter" idx="5"/>
          </p:nvPr>
        </p:nvSpPr>
        <p:spPr/>
        <p:txBody>
          <a:bodyPr/>
          <a:lstStyle/>
          <a:p>
            <a:fld id="{9E6E93E2-B7EE-4771-A327-A01EFA96F3D6}" type="slidenum">
              <a:rPr lang="en-ZA" smtClean="0"/>
              <a:t>49</a:t>
            </a:fld>
            <a:endParaRPr lang="en-ZA"/>
          </a:p>
        </p:txBody>
      </p:sp>
    </p:spTree>
    <p:extLst>
      <p:ext uri="{BB962C8B-B14F-4D97-AF65-F5344CB8AC3E}">
        <p14:creationId xmlns:p14="http://schemas.microsoft.com/office/powerpoint/2010/main" val="2177984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Electric vehicles can be used for ancillary services.</a:t>
            </a:r>
          </a:p>
        </p:txBody>
      </p:sp>
      <p:sp>
        <p:nvSpPr>
          <p:cNvPr id="4" name="Slide Number Placeholder 3"/>
          <p:cNvSpPr>
            <a:spLocks noGrp="1"/>
          </p:cNvSpPr>
          <p:nvPr>
            <p:ph type="sldNum" sz="quarter" idx="5"/>
          </p:nvPr>
        </p:nvSpPr>
        <p:spPr/>
        <p:txBody>
          <a:bodyPr/>
          <a:lstStyle/>
          <a:p>
            <a:fld id="{9E6E93E2-B7EE-4771-A327-A01EFA96F3D6}" type="slidenum">
              <a:rPr lang="en-ZA" smtClean="0"/>
              <a:t>50</a:t>
            </a:fld>
            <a:endParaRPr lang="en-ZA"/>
          </a:p>
        </p:txBody>
      </p:sp>
    </p:spTree>
    <p:extLst>
      <p:ext uri="{BB962C8B-B14F-4D97-AF65-F5344CB8AC3E}">
        <p14:creationId xmlns:p14="http://schemas.microsoft.com/office/powerpoint/2010/main" val="4289827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Utilities will no longer make and sell </a:t>
            </a:r>
            <a:r>
              <a:rPr lang="en-ZA" dirty="0" err="1"/>
              <a:t>kWhs</a:t>
            </a:r>
            <a:r>
              <a:rPr lang="en-ZA" dirty="0"/>
              <a:t> but will provide platforms for other users and will trade ancillary services.</a:t>
            </a:r>
          </a:p>
        </p:txBody>
      </p:sp>
      <p:sp>
        <p:nvSpPr>
          <p:cNvPr id="4" name="Slide Number Placeholder 3"/>
          <p:cNvSpPr>
            <a:spLocks noGrp="1"/>
          </p:cNvSpPr>
          <p:nvPr>
            <p:ph type="sldNum" sz="quarter" idx="5"/>
          </p:nvPr>
        </p:nvSpPr>
        <p:spPr/>
        <p:txBody>
          <a:bodyPr/>
          <a:lstStyle/>
          <a:p>
            <a:fld id="{9E6E93E2-B7EE-4771-A327-A01EFA96F3D6}" type="slidenum">
              <a:rPr lang="en-ZA" smtClean="0"/>
              <a:t>51</a:t>
            </a:fld>
            <a:endParaRPr lang="en-ZA"/>
          </a:p>
        </p:txBody>
      </p:sp>
    </p:spTree>
    <p:extLst>
      <p:ext uri="{BB962C8B-B14F-4D97-AF65-F5344CB8AC3E}">
        <p14:creationId xmlns:p14="http://schemas.microsoft.com/office/powerpoint/2010/main" val="2914769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what are the lessons for Namibia?</a:t>
            </a:r>
          </a:p>
        </p:txBody>
      </p:sp>
      <p:sp>
        <p:nvSpPr>
          <p:cNvPr id="4" name="Slide Number Placeholder 3"/>
          <p:cNvSpPr>
            <a:spLocks noGrp="1"/>
          </p:cNvSpPr>
          <p:nvPr>
            <p:ph type="sldNum" sz="quarter" idx="5"/>
          </p:nvPr>
        </p:nvSpPr>
        <p:spPr/>
        <p:txBody>
          <a:bodyPr/>
          <a:lstStyle/>
          <a:p>
            <a:fld id="{9E6E93E2-B7EE-4771-A327-A01EFA96F3D6}" type="slidenum">
              <a:rPr lang="en-ZA" smtClean="0"/>
              <a:t>52</a:t>
            </a:fld>
            <a:endParaRPr lang="en-ZA"/>
          </a:p>
        </p:txBody>
      </p:sp>
    </p:spTree>
    <p:extLst>
      <p:ext uri="{BB962C8B-B14F-4D97-AF65-F5344CB8AC3E}">
        <p14:creationId xmlns:p14="http://schemas.microsoft.com/office/powerpoint/2010/main" val="165483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I’ll briefly discuss the Namibian Electricity situation</a:t>
            </a:r>
          </a:p>
        </p:txBody>
      </p:sp>
      <p:sp>
        <p:nvSpPr>
          <p:cNvPr id="4" name="Slide Number Placeholder 3"/>
          <p:cNvSpPr>
            <a:spLocks noGrp="1"/>
          </p:cNvSpPr>
          <p:nvPr>
            <p:ph type="sldNum" sz="quarter" idx="5"/>
          </p:nvPr>
        </p:nvSpPr>
        <p:spPr/>
        <p:txBody>
          <a:bodyPr/>
          <a:lstStyle/>
          <a:p>
            <a:fld id="{9E6E93E2-B7EE-4771-A327-A01EFA96F3D6}" type="slidenum">
              <a:rPr lang="en-ZA" smtClean="0"/>
              <a:t>5</a:t>
            </a:fld>
            <a:endParaRPr lang="en-ZA"/>
          </a:p>
        </p:txBody>
      </p:sp>
    </p:spTree>
    <p:extLst>
      <p:ext uri="{BB962C8B-B14F-4D97-AF65-F5344CB8AC3E}">
        <p14:creationId xmlns:p14="http://schemas.microsoft.com/office/powerpoint/2010/main" val="2372549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what are the lessons for Namibia, possibly:</a:t>
            </a:r>
          </a:p>
          <a:p>
            <a:endParaRPr lang="en-ZA" dirty="0"/>
          </a:p>
          <a:p>
            <a:pPr marL="171450" indent="-171450">
              <a:buFont typeface="Arial" panose="020B0604020202020204" pitchFamily="34" charset="0"/>
              <a:buChar char="•"/>
            </a:pPr>
            <a:r>
              <a:rPr lang="en-ZA" dirty="0"/>
              <a:t>Don’t rely on your neighbours for capacity, they have growing populations and economies and their own challenges</a:t>
            </a:r>
          </a:p>
          <a:p>
            <a:pPr marL="171450" indent="-171450">
              <a:buFont typeface="Arial" panose="020B0604020202020204" pitchFamily="34" charset="0"/>
              <a:buChar char="•"/>
            </a:pPr>
            <a:r>
              <a:rPr lang="en-ZA" dirty="0"/>
              <a:t>Be capacity independent but import los-cost electricity from SAPP when available or on commercially advantageous bilateral contracts or STEM.  Note that STEM may not last forever and may come and go</a:t>
            </a:r>
          </a:p>
          <a:p>
            <a:pPr marL="171450" indent="-171450">
              <a:buFont typeface="Arial" panose="020B0604020202020204" pitchFamily="34" charset="0"/>
              <a:buChar char="•"/>
            </a:pPr>
            <a:r>
              <a:rPr lang="en-ZA" dirty="0"/>
              <a:t>Also plan to be self-sufficient when in an island condition</a:t>
            </a:r>
          </a:p>
          <a:p>
            <a:pPr marL="171450" indent="-171450">
              <a:buFont typeface="Arial" panose="020B0604020202020204" pitchFamily="34" charset="0"/>
              <a:buChar char="•"/>
            </a:pPr>
            <a:r>
              <a:rPr lang="en-ZA" dirty="0"/>
              <a:t>Develop indigenous synchronous capacity in a least cost way.  Use software e.g. </a:t>
            </a:r>
            <a:r>
              <a:rPr lang="en-ZA" dirty="0" err="1"/>
              <a:t>Plexos</a:t>
            </a:r>
            <a:r>
              <a:rPr lang="en-ZA" dirty="0"/>
              <a:t> that looks at VRE intermittency, correlations, and least cost long term planning and least cost planning</a:t>
            </a:r>
          </a:p>
          <a:p>
            <a:pPr marL="171450" indent="-171450">
              <a:buFont typeface="Arial" panose="020B0604020202020204" pitchFamily="34" charset="0"/>
              <a:buChar char="•"/>
            </a:pPr>
            <a:r>
              <a:rPr lang="en-ZA" dirty="0"/>
              <a:t>Gas is a good generation technology to complement the variability of VRE</a:t>
            </a:r>
          </a:p>
          <a:p>
            <a:pPr marL="171450" indent="-171450">
              <a:buFont typeface="Arial" panose="020B0604020202020204" pitchFamily="34" charset="0"/>
              <a:buChar char="•"/>
            </a:pPr>
            <a:r>
              <a:rPr lang="en-ZA" dirty="0"/>
              <a:t>As is hydro reservoir generation</a:t>
            </a:r>
          </a:p>
          <a:p>
            <a:pPr marL="171450" indent="-171450">
              <a:buFont typeface="Arial" panose="020B0604020202020204" pitchFamily="34" charset="0"/>
              <a:buChar char="•"/>
            </a:pPr>
            <a:r>
              <a:rPr lang="en-ZA" dirty="0"/>
              <a:t>Gas and hydro generation are synchronous generation and are dispatchable and provide system inertia and fault level</a:t>
            </a:r>
          </a:p>
          <a:p>
            <a:pPr marL="171450" indent="-171450">
              <a:buFont typeface="Arial" panose="020B0604020202020204" pitchFamily="34" charset="0"/>
              <a:buChar char="•"/>
            </a:pPr>
            <a:r>
              <a:rPr lang="en-ZA" dirty="0"/>
              <a:t>The VRE and battery storage revolution is coming as cost continue to drop, don’t fight it but manage it</a:t>
            </a:r>
          </a:p>
          <a:p>
            <a:pPr marL="171450" indent="-171450">
              <a:buFont typeface="Arial" panose="020B0604020202020204" pitchFamily="34" charset="0"/>
              <a:buChar char="•"/>
            </a:pPr>
            <a:r>
              <a:rPr lang="en-ZA" dirty="0"/>
              <a:t>Consider restructuring with and ISMO or an ITSMO.  IPPs can bring generation technology on line faster and cheaper</a:t>
            </a:r>
          </a:p>
          <a:p>
            <a:pPr marL="171450" indent="-171450">
              <a:buFont typeface="Arial" panose="020B0604020202020204" pitchFamily="34" charset="0"/>
              <a:buChar char="•"/>
            </a:pPr>
            <a:r>
              <a:rPr lang="en-ZA" dirty="0"/>
              <a:t>Be innovative e.g. encourage wheeling, use existing capacity for trading</a:t>
            </a:r>
          </a:p>
          <a:p>
            <a:pPr marL="171450" indent="-171450">
              <a:buFont typeface="Arial" panose="020B0604020202020204" pitchFamily="34" charset="0"/>
              <a:buChar char="•"/>
            </a:pPr>
            <a:r>
              <a:rPr lang="en-ZA" dirty="0"/>
              <a:t>Charge for ancillary services, etc.</a:t>
            </a:r>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9E6E93E2-B7EE-4771-A327-A01EFA96F3D6}" type="slidenum">
              <a:rPr lang="en-ZA" smtClean="0"/>
              <a:t>53</a:t>
            </a:fld>
            <a:endParaRPr lang="en-ZA"/>
          </a:p>
        </p:txBody>
      </p:sp>
    </p:spTree>
    <p:extLst>
      <p:ext uri="{BB962C8B-B14F-4D97-AF65-F5344CB8AC3E}">
        <p14:creationId xmlns:p14="http://schemas.microsoft.com/office/powerpoint/2010/main" val="3475649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57</a:t>
            </a:fld>
            <a:endParaRPr lang="en-ZA"/>
          </a:p>
        </p:txBody>
      </p:sp>
    </p:spTree>
    <p:extLst>
      <p:ext uri="{BB962C8B-B14F-4D97-AF65-F5344CB8AC3E}">
        <p14:creationId xmlns:p14="http://schemas.microsoft.com/office/powerpoint/2010/main" val="3822914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58</a:t>
            </a:fld>
            <a:endParaRPr lang="en-ZA"/>
          </a:p>
        </p:txBody>
      </p:sp>
    </p:spTree>
    <p:extLst>
      <p:ext uri="{BB962C8B-B14F-4D97-AF65-F5344CB8AC3E}">
        <p14:creationId xmlns:p14="http://schemas.microsoft.com/office/powerpoint/2010/main" val="3035338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59</a:t>
            </a:fld>
            <a:endParaRPr lang="en-ZA"/>
          </a:p>
        </p:txBody>
      </p:sp>
    </p:spTree>
    <p:extLst>
      <p:ext uri="{BB962C8B-B14F-4D97-AF65-F5344CB8AC3E}">
        <p14:creationId xmlns:p14="http://schemas.microsoft.com/office/powerpoint/2010/main" val="4123793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Even if tariffs stay the same or slightly increase, </a:t>
            </a:r>
          </a:p>
        </p:txBody>
      </p:sp>
      <p:sp>
        <p:nvSpPr>
          <p:cNvPr id="4" name="Slide Number Placeholder 3"/>
          <p:cNvSpPr>
            <a:spLocks noGrp="1"/>
          </p:cNvSpPr>
          <p:nvPr>
            <p:ph type="sldNum" sz="quarter" idx="5"/>
          </p:nvPr>
        </p:nvSpPr>
        <p:spPr/>
        <p:txBody>
          <a:bodyPr/>
          <a:lstStyle/>
          <a:p>
            <a:fld id="{9E6E93E2-B7EE-4771-A327-A01EFA96F3D6}" type="slidenum">
              <a:rPr lang="en-ZA" smtClean="0"/>
              <a:t>60</a:t>
            </a:fld>
            <a:endParaRPr lang="en-ZA"/>
          </a:p>
        </p:txBody>
      </p:sp>
    </p:spTree>
    <p:extLst>
      <p:ext uri="{BB962C8B-B14F-4D97-AF65-F5344CB8AC3E}">
        <p14:creationId xmlns:p14="http://schemas.microsoft.com/office/powerpoint/2010/main" val="3040468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61</a:t>
            </a:fld>
            <a:endParaRPr lang="en-ZA"/>
          </a:p>
        </p:txBody>
      </p:sp>
    </p:spTree>
    <p:extLst>
      <p:ext uri="{BB962C8B-B14F-4D97-AF65-F5344CB8AC3E}">
        <p14:creationId xmlns:p14="http://schemas.microsoft.com/office/powerpoint/2010/main" val="1250483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62</a:t>
            </a:fld>
            <a:endParaRPr lang="en-ZA"/>
          </a:p>
        </p:txBody>
      </p:sp>
    </p:spTree>
    <p:extLst>
      <p:ext uri="{BB962C8B-B14F-4D97-AF65-F5344CB8AC3E}">
        <p14:creationId xmlns:p14="http://schemas.microsoft.com/office/powerpoint/2010/main" val="282821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63</a:t>
            </a:fld>
            <a:endParaRPr lang="en-ZA"/>
          </a:p>
        </p:txBody>
      </p:sp>
    </p:spTree>
    <p:extLst>
      <p:ext uri="{BB962C8B-B14F-4D97-AF65-F5344CB8AC3E}">
        <p14:creationId xmlns:p14="http://schemas.microsoft.com/office/powerpoint/2010/main" val="1424296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9E6E93E2-B7EE-4771-A327-A01EFA96F3D6}" type="slidenum">
              <a:rPr lang="en-ZA" smtClean="0"/>
              <a:t>66</a:t>
            </a:fld>
            <a:endParaRPr lang="en-ZA"/>
          </a:p>
        </p:txBody>
      </p:sp>
    </p:spTree>
    <p:extLst>
      <p:ext uri="{BB962C8B-B14F-4D97-AF65-F5344CB8AC3E}">
        <p14:creationId xmlns:p14="http://schemas.microsoft.com/office/powerpoint/2010/main" val="425661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43000"/>
            <a:ext cx="5486400" cy="3086100"/>
          </a:xfrm>
        </p:spPr>
      </p:sp>
      <p:sp>
        <p:nvSpPr>
          <p:cNvPr id="3" name="Notes Placeholder 2"/>
          <p:cNvSpPr>
            <a:spLocks noGrp="1"/>
          </p:cNvSpPr>
          <p:nvPr>
            <p:ph type="body" idx="1"/>
          </p:nvPr>
        </p:nvSpPr>
        <p:spPr/>
        <p:txBody>
          <a:bodyPr/>
          <a:lstStyle/>
          <a:p>
            <a:r>
              <a:rPr lang="en-ZA" dirty="0"/>
              <a:t>Namibia’s energy usage has been steadily growing from 2000GWh in 1997 to approximately 4700GWh in 2018 according to the </a:t>
            </a:r>
            <a:r>
              <a:rPr lang="en-ZA" dirty="0" err="1"/>
              <a:t>NamPower</a:t>
            </a:r>
            <a:r>
              <a:rPr lang="en-ZA" dirty="0"/>
              <a:t> annual report.</a:t>
            </a:r>
          </a:p>
          <a:p>
            <a:endParaRPr lang="en-ZA" dirty="0"/>
          </a:p>
          <a:p>
            <a:r>
              <a:rPr lang="en-ZA" dirty="0"/>
              <a:t>Also shown on the figure, are the growth in imports from Eskom and other sources.  This will be discussed further in the next slides.</a:t>
            </a:r>
          </a:p>
        </p:txBody>
      </p:sp>
      <p:sp>
        <p:nvSpPr>
          <p:cNvPr id="4" name="Slide Number Placeholder 3"/>
          <p:cNvSpPr>
            <a:spLocks noGrp="1"/>
          </p:cNvSpPr>
          <p:nvPr>
            <p:ph type="sldNum" sz="quarter" idx="5"/>
          </p:nvPr>
        </p:nvSpPr>
        <p:spPr/>
        <p:txBody>
          <a:bodyPr/>
          <a:lstStyle/>
          <a:p>
            <a:fld id="{9E6E93E2-B7EE-4771-A327-A01EFA96F3D6}" type="slidenum">
              <a:rPr lang="en-ZA" smtClean="0"/>
              <a:t>6</a:t>
            </a:fld>
            <a:endParaRPr lang="en-ZA"/>
          </a:p>
        </p:txBody>
      </p:sp>
    </p:spTree>
    <p:extLst>
      <p:ext uri="{BB962C8B-B14F-4D97-AF65-F5344CB8AC3E}">
        <p14:creationId xmlns:p14="http://schemas.microsoft.com/office/powerpoint/2010/main" val="237639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NamPower’s</a:t>
            </a:r>
            <a:r>
              <a:rPr lang="en-ZA" dirty="0"/>
              <a:t> electricity sales and income in Namibian dollars have also been growing from N$400m to N$7.2bn from 1997 to 2018.</a:t>
            </a:r>
          </a:p>
          <a:p>
            <a:endParaRPr lang="en-ZA" dirty="0"/>
          </a:p>
          <a:p>
            <a:r>
              <a:rPr lang="en-ZA" dirty="0"/>
              <a:t>A revenue spike occurred in 2015 and almost a 50% drop in revenue occurred in 2017.</a:t>
            </a:r>
          </a:p>
        </p:txBody>
      </p:sp>
      <p:sp>
        <p:nvSpPr>
          <p:cNvPr id="4" name="Slide Number Placeholder 3"/>
          <p:cNvSpPr>
            <a:spLocks noGrp="1"/>
          </p:cNvSpPr>
          <p:nvPr>
            <p:ph type="sldNum" sz="quarter" idx="5"/>
          </p:nvPr>
        </p:nvSpPr>
        <p:spPr/>
        <p:txBody>
          <a:bodyPr/>
          <a:lstStyle/>
          <a:p>
            <a:fld id="{9E6E93E2-B7EE-4771-A327-A01EFA96F3D6}" type="slidenum">
              <a:rPr lang="en-ZA" smtClean="0"/>
              <a:t>7</a:t>
            </a:fld>
            <a:endParaRPr lang="en-ZA"/>
          </a:p>
        </p:txBody>
      </p:sp>
    </p:spTree>
    <p:extLst>
      <p:ext uri="{BB962C8B-B14F-4D97-AF65-F5344CB8AC3E}">
        <p14:creationId xmlns:p14="http://schemas.microsoft.com/office/powerpoint/2010/main" val="112976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three red circles show some recent deviations from historical trends in 2018.</a:t>
            </a:r>
          </a:p>
          <a:p>
            <a:endParaRPr lang="en-ZA" dirty="0"/>
          </a:p>
          <a:p>
            <a:r>
              <a:rPr lang="en-ZA" dirty="0" err="1"/>
              <a:t>NamPower</a:t>
            </a:r>
            <a:r>
              <a:rPr lang="en-ZA" dirty="0"/>
              <a:t> generation dropped by 30% in 2018 compared with 2017.</a:t>
            </a:r>
          </a:p>
          <a:p>
            <a:endParaRPr lang="en-ZA" dirty="0"/>
          </a:p>
          <a:p>
            <a:r>
              <a:rPr lang="en-ZA" dirty="0"/>
              <a:t>Eskom imports exceeded Namibia generation by over 70% in 2018.</a:t>
            </a:r>
          </a:p>
          <a:p>
            <a:endParaRPr lang="en-ZA" dirty="0"/>
          </a:p>
          <a:p>
            <a:r>
              <a:rPr lang="en-ZA" dirty="0"/>
              <a:t>Short Term Energy Market (STEM) imports grew by a massive 50% in 2018 to 828GWh </a:t>
            </a:r>
            <a:r>
              <a:rPr lang="en-ZA" dirty="0" err="1"/>
              <a:t>GWhs</a:t>
            </a:r>
            <a:r>
              <a:rPr lang="en-ZA" dirty="0"/>
              <a:t>.  (70% of </a:t>
            </a:r>
            <a:r>
              <a:rPr lang="en-ZA" dirty="0" err="1"/>
              <a:t>NamPower</a:t>
            </a:r>
            <a:r>
              <a:rPr lang="en-ZA" dirty="0"/>
              <a:t> generation).</a:t>
            </a:r>
          </a:p>
          <a:p>
            <a:endParaRPr lang="en-ZA" dirty="0"/>
          </a:p>
          <a:p>
            <a:r>
              <a:rPr lang="en-ZA" dirty="0"/>
              <a:t>Renewable Energy generation grew by 300% to 112GWh (10% of </a:t>
            </a:r>
            <a:r>
              <a:rPr lang="en-ZA" dirty="0" err="1"/>
              <a:t>NamPower</a:t>
            </a:r>
            <a:r>
              <a:rPr lang="en-ZA" dirty="0"/>
              <a:t> generation).</a:t>
            </a:r>
          </a:p>
          <a:p>
            <a:endParaRPr lang="en-ZA" dirty="0"/>
          </a:p>
          <a:p>
            <a:r>
              <a:rPr lang="en-ZA" dirty="0"/>
              <a:t>Only one quarter of Namibia’s energy was provided by </a:t>
            </a:r>
            <a:r>
              <a:rPr lang="en-ZA" dirty="0" err="1"/>
              <a:t>NamPower</a:t>
            </a:r>
            <a:r>
              <a:rPr lang="en-ZA" dirty="0"/>
              <a:t> in 2018.</a:t>
            </a:r>
          </a:p>
        </p:txBody>
      </p:sp>
      <p:sp>
        <p:nvSpPr>
          <p:cNvPr id="4" name="Slide Number Placeholder 3"/>
          <p:cNvSpPr>
            <a:spLocks noGrp="1"/>
          </p:cNvSpPr>
          <p:nvPr>
            <p:ph type="sldNum" sz="quarter" idx="5"/>
          </p:nvPr>
        </p:nvSpPr>
        <p:spPr/>
        <p:txBody>
          <a:bodyPr/>
          <a:lstStyle/>
          <a:p>
            <a:fld id="{9E6E93E2-B7EE-4771-A327-A01EFA96F3D6}" type="slidenum">
              <a:rPr lang="en-ZA" smtClean="0"/>
              <a:t>8</a:t>
            </a:fld>
            <a:endParaRPr lang="en-ZA"/>
          </a:p>
        </p:txBody>
      </p:sp>
    </p:spTree>
    <p:extLst>
      <p:ext uri="{BB962C8B-B14F-4D97-AF65-F5344CB8AC3E}">
        <p14:creationId xmlns:p14="http://schemas.microsoft.com/office/powerpoint/2010/main" val="270445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pie graph shows the large Eskom </a:t>
            </a:r>
            <a:r>
              <a:rPr lang="en-ZA" dirty="0" err="1"/>
              <a:t>GWhs</a:t>
            </a:r>
            <a:r>
              <a:rPr lang="en-ZA" dirty="0"/>
              <a:t> in grey (almost half) and the large STEM, ZESCO (orange) and ZPC (light blue) imports.</a:t>
            </a:r>
          </a:p>
        </p:txBody>
      </p:sp>
      <p:sp>
        <p:nvSpPr>
          <p:cNvPr id="4" name="Slide Number Placeholder 3"/>
          <p:cNvSpPr>
            <a:spLocks noGrp="1"/>
          </p:cNvSpPr>
          <p:nvPr>
            <p:ph type="sldNum" sz="quarter" idx="5"/>
          </p:nvPr>
        </p:nvSpPr>
        <p:spPr/>
        <p:txBody>
          <a:bodyPr/>
          <a:lstStyle/>
          <a:p>
            <a:fld id="{9E6E93E2-B7EE-4771-A327-A01EFA96F3D6}" type="slidenum">
              <a:rPr lang="en-ZA" smtClean="0"/>
              <a:t>9</a:t>
            </a:fld>
            <a:endParaRPr lang="en-ZA"/>
          </a:p>
        </p:txBody>
      </p:sp>
    </p:spTree>
    <p:extLst>
      <p:ext uri="{BB962C8B-B14F-4D97-AF65-F5344CB8AC3E}">
        <p14:creationId xmlns:p14="http://schemas.microsoft.com/office/powerpoint/2010/main" val="383297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B683-A634-430C-82D9-614B095ADA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8269984A-BA33-425B-BA60-D5F40D54C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E6A9E90-C25A-4574-AAA8-886FC5C3231D}"/>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5" name="Footer Placeholder 4">
            <a:extLst>
              <a:ext uri="{FF2B5EF4-FFF2-40B4-BE49-F238E27FC236}">
                <a16:creationId xmlns:a16="http://schemas.microsoft.com/office/drawing/2014/main" id="{03901C55-58DE-4A00-9680-25484F5B5D1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797D89E-E963-4B71-BC94-02571F119B4D}"/>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412310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FD96-3043-4F7B-AF8A-DE443D29545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C5F6923-44D9-442B-BDAA-5EBACDDDE5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050ACD3-0450-4626-8377-0AC262D5DAD8}"/>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5" name="Footer Placeholder 4">
            <a:extLst>
              <a:ext uri="{FF2B5EF4-FFF2-40B4-BE49-F238E27FC236}">
                <a16:creationId xmlns:a16="http://schemas.microsoft.com/office/drawing/2014/main" id="{30344915-4A94-48DD-AA13-1EBF69AF57C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38C83B1-E951-4BB9-9F3F-B603F74D00F0}"/>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7027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8E0C3-DB2C-4607-8974-BB7577291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84351E4-9547-4090-8DFF-AA659885BE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A5191A2-E872-4975-81A0-036A3D206F55}"/>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5" name="Footer Placeholder 4">
            <a:extLst>
              <a:ext uri="{FF2B5EF4-FFF2-40B4-BE49-F238E27FC236}">
                <a16:creationId xmlns:a16="http://schemas.microsoft.com/office/drawing/2014/main" id="{33FF2061-43E1-40AB-A3CE-5F155B123FB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709294-B58A-41DE-AC1D-1A49B4ACD27F}"/>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64240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CCC1-C891-4300-B19B-D0E1CFA0027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1DB1BF0-4EA6-4D43-AED3-1295094734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CA2739B-E385-4284-B94A-4558A20AD04F}"/>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5" name="Footer Placeholder 4">
            <a:extLst>
              <a:ext uri="{FF2B5EF4-FFF2-40B4-BE49-F238E27FC236}">
                <a16:creationId xmlns:a16="http://schemas.microsoft.com/office/drawing/2014/main" id="{68CE45D3-8443-4FEA-BAF1-96D00380173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7E2ACCE-38E1-4CA0-86DD-42EB61552968}"/>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127577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B287-DBE0-4EE9-B89D-D33FB6DB4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367ED8A-FDFF-470B-A702-C9B3164ED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668EE0-2478-4F42-831E-7D0671AD3500}"/>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5" name="Footer Placeholder 4">
            <a:extLst>
              <a:ext uri="{FF2B5EF4-FFF2-40B4-BE49-F238E27FC236}">
                <a16:creationId xmlns:a16="http://schemas.microsoft.com/office/drawing/2014/main" id="{E7AC8F87-70B1-412A-9EA5-9702E6EBE5C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8C4423-8CE4-40A6-A74D-D8459C3D2F6F}"/>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318425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57B1-B2BD-4313-B71C-C73983FD637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24A9089-1A49-4E8C-B131-6BAE381A22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BA8CB94-D323-4D96-860B-4DDB4ACFBC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5A69ADC-C9AB-48F4-B0F6-6AC459260E51}"/>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6" name="Footer Placeholder 5">
            <a:extLst>
              <a:ext uri="{FF2B5EF4-FFF2-40B4-BE49-F238E27FC236}">
                <a16:creationId xmlns:a16="http://schemas.microsoft.com/office/drawing/2014/main" id="{4ED9FC1B-213B-4ACA-B46F-1FF50E74826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8532F4E-A3A6-45D0-A886-14A02E339678}"/>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21001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0F3E-1281-4000-8AB5-405129DA46B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E76CB0-258C-4D2C-86A0-9F0959775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7E8086-805E-4A85-AE16-22C3320942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F21A858-61E8-4DFB-9A57-DE17FD9DE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8D8FB0-7260-49CB-8A91-F0237D68EA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0FF2146-0F3B-4E45-9BDC-2D738868F5D4}"/>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8" name="Footer Placeholder 7">
            <a:extLst>
              <a:ext uri="{FF2B5EF4-FFF2-40B4-BE49-F238E27FC236}">
                <a16:creationId xmlns:a16="http://schemas.microsoft.com/office/drawing/2014/main" id="{E9B3AECC-9C23-4F6A-9F7A-55A005D1C14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B88C112-821D-4E24-8F2F-3B9116AB6E82}"/>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265968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B257-1FEE-45DE-BB35-DB72170D345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3627096-9D47-4CD6-9112-D4B170437B94}"/>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4" name="Footer Placeholder 3">
            <a:extLst>
              <a:ext uri="{FF2B5EF4-FFF2-40B4-BE49-F238E27FC236}">
                <a16:creationId xmlns:a16="http://schemas.microsoft.com/office/drawing/2014/main" id="{835435AB-B7AB-40B4-ADE6-9E0A4A61DB7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A2EA51F-49C0-4952-80FD-04FA9F708F81}"/>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377378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3B73B-2C8D-422C-AE96-78811171D088}"/>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3" name="Footer Placeholder 2">
            <a:extLst>
              <a:ext uri="{FF2B5EF4-FFF2-40B4-BE49-F238E27FC236}">
                <a16:creationId xmlns:a16="http://schemas.microsoft.com/office/drawing/2014/main" id="{CA438961-59A5-4821-A019-098998A9EA9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7188EEE-2161-4BFA-85F2-356D4E2F54F7}"/>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247647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5655-AD24-4660-875A-F8FCCADCB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E4B331C-667A-4265-BC47-75213D9BD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09106F5-B345-44A6-985A-544C34F4E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2734A8-25F2-4AE5-9780-6614D817F4A5}"/>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6" name="Footer Placeholder 5">
            <a:extLst>
              <a:ext uri="{FF2B5EF4-FFF2-40B4-BE49-F238E27FC236}">
                <a16:creationId xmlns:a16="http://schemas.microsoft.com/office/drawing/2014/main" id="{E715BFC7-C25A-4EC6-B417-E38AA937334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4467B5A-4B17-47F1-88D9-6B2ACD4B3628}"/>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330124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E98B-B450-4250-80ED-078BDE8A8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81E03FF-3125-4BCE-B840-449608CFE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CBD9A0A-FD32-4070-93AA-75A5E959E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5E7872-5145-4734-8123-5742584E0ABC}"/>
              </a:ext>
            </a:extLst>
          </p:cNvPr>
          <p:cNvSpPr>
            <a:spLocks noGrp="1"/>
          </p:cNvSpPr>
          <p:nvPr>
            <p:ph type="dt" sz="half" idx="10"/>
          </p:nvPr>
        </p:nvSpPr>
        <p:spPr/>
        <p:txBody>
          <a:bodyPr/>
          <a:lstStyle/>
          <a:p>
            <a:fld id="{40560EC3-3176-4CD5-AE0A-69D100DE01B1}" type="datetimeFigureOut">
              <a:rPr lang="en-ZA" smtClean="0"/>
              <a:t>2019/04/02</a:t>
            </a:fld>
            <a:endParaRPr lang="en-ZA"/>
          </a:p>
        </p:txBody>
      </p:sp>
      <p:sp>
        <p:nvSpPr>
          <p:cNvPr id="6" name="Footer Placeholder 5">
            <a:extLst>
              <a:ext uri="{FF2B5EF4-FFF2-40B4-BE49-F238E27FC236}">
                <a16:creationId xmlns:a16="http://schemas.microsoft.com/office/drawing/2014/main" id="{0CCD30A6-6FBF-4505-B217-EF68EE485A1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9CC07A5-C93C-4982-870D-BD81D96BAB85}"/>
              </a:ext>
            </a:extLst>
          </p:cNvPr>
          <p:cNvSpPr>
            <a:spLocks noGrp="1"/>
          </p:cNvSpPr>
          <p:nvPr>
            <p:ph type="sldNum" sz="quarter" idx="12"/>
          </p:nvPr>
        </p:nvSpPr>
        <p:spPr/>
        <p:txBody>
          <a:bodyPr/>
          <a:lstStyle/>
          <a:p>
            <a:fld id="{1FB385CE-5149-437A-BD2F-59FF066227EE}" type="slidenum">
              <a:rPr lang="en-ZA" smtClean="0"/>
              <a:t>‹#›</a:t>
            </a:fld>
            <a:endParaRPr lang="en-ZA"/>
          </a:p>
        </p:txBody>
      </p:sp>
    </p:spTree>
    <p:extLst>
      <p:ext uri="{BB962C8B-B14F-4D97-AF65-F5344CB8AC3E}">
        <p14:creationId xmlns:p14="http://schemas.microsoft.com/office/powerpoint/2010/main" val="271402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33578-5B39-4A7D-8CBF-02A32C9F2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97605AA-10CA-4022-AF11-D84BDD8F8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16CDA4A-1D96-441C-9AD1-9AA2C4771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60EC3-3176-4CD5-AE0A-69D100DE01B1}" type="datetimeFigureOut">
              <a:rPr lang="en-ZA" smtClean="0"/>
              <a:t>2019/04/02</a:t>
            </a:fld>
            <a:endParaRPr lang="en-ZA"/>
          </a:p>
        </p:txBody>
      </p:sp>
      <p:sp>
        <p:nvSpPr>
          <p:cNvPr id="5" name="Footer Placeholder 4">
            <a:extLst>
              <a:ext uri="{FF2B5EF4-FFF2-40B4-BE49-F238E27FC236}">
                <a16:creationId xmlns:a16="http://schemas.microsoft.com/office/drawing/2014/main" id="{9F24E7CB-566A-4422-BCB6-CDB7653A6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792030E-EC34-4D0C-8AA5-8F7067774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385CE-5149-437A-BD2F-59FF066227EE}" type="slidenum">
              <a:rPr lang="en-ZA" smtClean="0"/>
              <a:t>‹#›</a:t>
            </a:fld>
            <a:endParaRPr lang="en-ZA"/>
          </a:p>
        </p:txBody>
      </p:sp>
    </p:spTree>
    <p:extLst>
      <p:ext uri="{BB962C8B-B14F-4D97-AF65-F5344CB8AC3E}">
        <p14:creationId xmlns:p14="http://schemas.microsoft.com/office/powerpoint/2010/main" val="254616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31.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3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3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hemeOverride" Target="../theme/themeOverride37.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3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hemeOverride" Target="../theme/themeOverride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40.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41.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hemeOverride" Target="../theme/themeOverride43.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44.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hemeOverride" Target="../theme/themeOverride45.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hemeOverride" Target="../theme/themeOverride46.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hemeOverride" Target="../theme/themeOverride4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hemeOverride" Target="../theme/themeOverride4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hemeOverride" Target="../theme/themeOverride4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0.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51.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5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hemeOverride" Target="../theme/themeOverride53.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hemeOverride" Target="../theme/themeOverride54.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hemeOverride" Target="../theme/themeOverride55.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hemeOverride" Target="../theme/themeOverride56.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hemeOverride" Target="../theme/themeOverride57.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hemeOverride" Target="../theme/themeOverride58.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hemeOverride" Target="../theme/themeOverride59.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hemeOverride" Target="../theme/themeOverride60.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hemeOverride" Target="../theme/themeOverride6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hemeOverride" Target="../theme/themeOverride62.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37B2D4-7B2A-40C6-AA7D-8E3D1A63DCE0}"/>
              </a:ext>
            </a:extLst>
          </p:cNvPr>
          <p:cNvSpPr txBox="1"/>
          <p:nvPr/>
        </p:nvSpPr>
        <p:spPr>
          <a:xfrm>
            <a:off x="2196039" y="1475780"/>
            <a:ext cx="8687984" cy="1323439"/>
          </a:xfrm>
          <a:prstGeom prst="rect">
            <a:avLst/>
          </a:prstGeom>
          <a:noFill/>
        </p:spPr>
        <p:txBody>
          <a:bodyPr wrap="square" rtlCol="0">
            <a:spAutoFit/>
          </a:bodyPr>
          <a:lstStyle/>
          <a:p>
            <a:r>
              <a:rPr lang="en-ZA" sz="4000" dirty="0"/>
              <a:t>Should Namibia Continue to Rely on its Neighbours for Electricity</a:t>
            </a:r>
          </a:p>
        </p:txBody>
      </p:sp>
      <p:pic>
        <p:nvPicPr>
          <p:cNvPr id="1026" name="Picture 2" descr="EAN">
            <a:extLst>
              <a:ext uri="{FF2B5EF4-FFF2-40B4-BE49-F238E27FC236}">
                <a16:creationId xmlns:a16="http://schemas.microsoft.com/office/drawing/2014/main" id="{003C6423-BE4D-4A9C-AD86-0C7BA39D1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2220"/>
            <a:ext cx="3373704"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814B9F5-6EDF-415A-A457-5AA37121E797}"/>
              </a:ext>
            </a:extLst>
          </p:cNvPr>
          <p:cNvSpPr txBox="1"/>
          <p:nvPr/>
        </p:nvSpPr>
        <p:spPr>
          <a:xfrm>
            <a:off x="2196039" y="3382833"/>
            <a:ext cx="8687984" cy="584775"/>
          </a:xfrm>
          <a:prstGeom prst="rect">
            <a:avLst/>
          </a:prstGeom>
          <a:noFill/>
        </p:spPr>
        <p:txBody>
          <a:bodyPr wrap="square" rtlCol="0">
            <a:spAutoFit/>
          </a:bodyPr>
          <a:lstStyle/>
          <a:p>
            <a:r>
              <a:rPr lang="en-ZA" sz="3200" dirty="0"/>
              <a:t>Paul Tuson  </a:t>
            </a:r>
            <a:r>
              <a:rPr lang="en-ZA" sz="2400" dirty="0" err="1"/>
              <a:t>PrEng</a:t>
            </a:r>
            <a:r>
              <a:rPr lang="en-ZA" sz="2400" dirty="0"/>
              <a:t> MSc MBL</a:t>
            </a:r>
          </a:p>
        </p:txBody>
      </p:sp>
    </p:spTree>
    <p:extLst>
      <p:ext uri="{BB962C8B-B14F-4D97-AF65-F5344CB8AC3E}">
        <p14:creationId xmlns:p14="http://schemas.microsoft.com/office/powerpoint/2010/main" val="274911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South Africa Economic Situation</a:t>
            </a:r>
          </a:p>
        </p:txBody>
      </p:sp>
    </p:spTree>
    <p:extLst>
      <p:ext uri="{BB962C8B-B14F-4D97-AF65-F5344CB8AC3E}">
        <p14:creationId xmlns:p14="http://schemas.microsoft.com/office/powerpoint/2010/main" val="36855121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633CA-98F8-4070-ADB2-F0807101A3DF}"/>
              </a:ext>
            </a:extLst>
          </p:cNvPr>
          <p:cNvSpPr txBox="1"/>
          <p:nvPr/>
        </p:nvSpPr>
        <p:spPr>
          <a:xfrm>
            <a:off x="1349406" y="363984"/>
            <a:ext cx="7750206" cy="461665"/>
          </a:xfrm>
          <a:prstGeom prst="rect">
            <a:avLst/>
          </a:prstGeom>
          <a:noFill/>
        </p:spPr>
        <p:txBody>
          <a:bodyPr wrap="square" rtlCol="0">
            <a:spAutoFit/>
          </a:bodyPr>
          <a:lstStyle/>
          <a:p>
            <a:r>
              <a:rPr lang="en-ZA" sz="2400" dirty="0"/>
              <a:t>South Africa Historical GDP</a:t>
            </a:r>
          </a:p>
        </p:txBody>
      </p:sp>
      <p:sp>
        <p:nvSpPr>
          <p:cNvPr id="5" name="TextBox 4">
            <a:extLst>
              <a:ext uri="{FF2B5EF4-FFF2-40B4-BE49-F238E27FC236}">
                <a16:creationId xmlns:a16="http://schemas.microsoft.com/office/drawing/2014/main" id="{C36462BA-FBB6-4B6B-87B1-BD1EDE67C076}"/>
              </a:ext>
            </a:extLst>
          </p:cNvPr>
          <p:cNvSpPr txBox="1"/>
          <p:nvPr/>
        </p:nvSpPr>
        <p:spPr>
          <a:xfrm>
            <a:off x="756081" y="6020539"/>
            <a:ext cx="5823751" cy="276999"/>
          </a:xfrm>
          <a:prstGeom prst="rect">
            <a:avLst/>
          </a:prstGeom>
          <a:noFill/>
        </p:spPr>
        <p:txBody>
          <a:bodyPr wrap="square" rtlCol="0">
            <a:spAutoFit/>
          </a:bodyPr>
          <a:lstStyle/>
          <a:p>
            <a:r>
              <a:rPr lang="en-ZA" sz="1200" dirty="0"/>
              <a:t>Source:  World Bank</a:t>
            </a:r>
          </a:p>
        </p:txBody>
      </p:sp>
      <p:pic>
        <p:nvPicPr>
          <p:cNvPr id="3" name="Picture 2">
            <a:extLst>
              <a:ext uri="{FF2B5EF4-FFF2-40B4-BE49-F238E27FC236}">
                <a16:creationId xmlns:a16="http://schemas.microsoft.com/office/drawing/2014/main" id="{B487F83C-59EE-44A0-B6FA-1F364F663E18}"/>
              </a:ext>
            </a:extLst>
          </p:cNvPr>
          <p:cNvPicPr>
            <a:picLocks noChangeAspect="1"/>
          </p:cNvPicPr>
          <p:nvPr/>
        </p:nvPicPr>
        <p:blipFill>
          <a:blip r:embed="rId4"/>
          <a:stretch>
            <a:fillRect/>
          </a:stretch>
        </p:blipFill>
        <p:spPr>
          <a:xfrm>
            <a:off x="2609517" y="1092201"/>
            <a:ext cx="7474283" cy="5009604"/>
          </a:xfrm>
          <a:prstGeom prst="rect">
            <a:avLst/>
          </a:prstGeom>
        </p:spPr>
      </p:pic>
    </p:spTree>
    <p:extLst>
      <p:ext uri="{BB962C8B-B14F-4D97-AF65-F5344CB8AC3E}">
        <p14:creationId xmlns:p14="http://schemas.microsoft.com/office/powerpoint/2010/main" val="317208271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633CA-98F8-4070-ADB2-F0807101A3DF}"/>
              </a:ext>
            </a:extLst>
          </p:cNvPr>
          <p:cNvSpPr txBox="1"/>
          <p:nvPr/>
        </p:nvSpPr>
        <p:spPr>
          <a:xfrm>
            <a:off x="1349406" y="363984"/>
            <a:ext cx="7750206" cy="461665"/>
          </a:xfrm>
          <a:prstGeom prst="rect">
            <a:avLst/>
          </a:prstGeom>
          <a:noFill/>
        </p:spPr>
        <p:txBody>
          <a:bodyPr wrap="square" rtlCol="0">
            <a:spAutoFit/>
          </a:bodyPr>
          <a:lstStyle/>
          <a:p>
            <a:r>
              <a:rPr lang="en-ZA" sz="2400" dirty="0"/>
              <a:t>South Africa Investment Grading – Baa3</a:t>
            </a:r>
          </a:p>
        </p:txBody>
      </p:sp>
      <p:sp>
        <p:nvSpPr>
          <p:cNvPr id="5" name="TextBox 4">
            <a:extLst>
              <a:ext uri="{FF2B5EF4-FFF2-40B4-BE49-F238E27FC236}">
                <a16:creationId xmlns:a16="http://schemas.microsoft.com/office/drawing/2014/main" id="{C36462BA-FBB6-4B6B-87B1-BD1EDE67C076}"/>
              </a:ext>
            </a:extLst>
          </p:cNvPr>
          <p:cNvSpPr txBox="1"/>
          <p:nvPr/>
        </p:nvSpPr>
        <p:spPr>
          <a:xfrm>
            <a:off x="961355" y="3691678"/>
            <a:ext cx="5823751" cy="276999"/>
          </a:xfrm>
          <a:prstGeom prst="rect">
            <a:avLst/>
          </a:prstGeom>
          <a:noFill/>
        </p:spPr>
        <p:txBody>
          <a:bodyPr wrap="square" rtlCol="0">
            <a:spAutoFit/>
          </a:bodyPr>
          <a:lstStyle/>
          <a:p>
            <a:r>
              <a:rPr lang="en-ZA" sz="1200" dirty="0"/>
              <a:t>Source:  </a:t>
            </a:r>
            <a:r>
              <a:rPr lang="en-ZA" sz="1200" dirty="0" err="1"/>
              <a:t>Moneyweb</a:t>
            </a:r>
            <a:endParaRPr lang="en-ZA" sz="1200" dirty="0"/>
          </a:p>
        </p:txBody>
      </p:sp>
      <p:sp>
        <p:nvSpPr>
          <p:cNvPr id="6" name="TextBox 5">
            <a:extLst>
              <a:ext uri="{FF2B5EF4-FFF2-40B4-BE49-F238E27FC236}">
                <a16:creationId xmlns:a16="http://schemas.microsoft.com/office/drawing/2014/main" id="{C122045F-FA4A-40D3-847A-A6FB779E75B8}"/>
              </a:ext>
            </a:extLst>
          </p:cNvPr>
          <p:cNvSpPr txBox="1"/>
          <p:nvPr/>
        </p:nvSpPr>
        <p:spPr>
          <a:xfrm>
            <a:off x="1349405" y="2260518"/>
            <a:ext cx="8421127" cy="2308324"/>
          </a:xfrm>
          <a:prstGeom prst="rect">
            <a:avLst/>
          </a:prstGeom>
          <a:noFill/>
        </p:spPr>
        <p:txBody>
          <a:bodyPr wrap="square" rtlCol="0">
            <a:spAutoFit/>
          </a:bodyPr>
          <a:lstStyle/>
          <a:p>
            <a:r>
              <a:rPr lang="en-ZA" sz="2400" dirty="0"/>
              <a:t>In the last week, South Africa has just staved off an downgrade by Moody’s to sub-investment grade.</a:t>
            </a:r>
          </a:p>
          <a:p>
            <a:endParaRPr lang="en-ZA" sz="2400" dirty="0"/>
          </a:p>
          <a:p>
            <a:endParaRPr lang="en-ZA" sz="2400" dirty="0"/>
          </a:p>
          <a:p>
            <a:endParaRPr lang="en-ZA" sz="2400" dirty="0"/>
          </a:p>
          <a:p>
            <a:endParaRPr lang="en-ZA" sz="2400" dirty="0"/>
          </a:p>
        </p:txBody>
      </p:sp>
    </p:spTree>
    <p:extLst>
      <p:ext uri="{BB962C8B-B14F-4D97-AF65-F5344CB8AC3E}">
        <p14:creationId xmlns:p14="http://schemas.microsoft.com/office/powerpoint/2010/main" val="245699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633CA-98F8-4070-ADB2-F0807101A3DF}"/>
              </a:ext>
            </a:extLst>
          </p:cNvPr>
          <p:cNvSpPr txBox="1"/>
          <p:nvPr/>
        </p:nvSpPr>
        <p:spPr>
          <a:xfrm>
            <a:off x="612806" y="310411"/>
            <a:ext cx="7750206" cy="461665"/>
          </a:xfrm>
          <a:prstGeom prst="rect">
            <a:avLst/>
          </a:prstGeom>
          <a:noFill/>
        </p:spPr>
        <p:txBody>
          <a:bodyPr wrap="square" rtlCol="0">
            <a:spAutoFit/>
          </a:bodyPr>
          <a:lstStyle/>
          <a:p>
            <a:r>
              <a:rPr lang="en-ZA" sz="2400" dirty="0"/>
              <a:t>South Africa Historical GDP Growth Rate (Real) in %</a:t>
            </a:r>
          </a:p>
        </p:txBody>
      </p:sp>
      <p:sp>
        <p:nvSpPr>
          <p:cNvPr id="5" name="TextBox 4">
            <a:extLst>
              <a:ext uri="{FF2B5EF4-FFF2-40B4-BE49-F238E27FC236}">
                <a16:creationId xmlns:a16="http://schemas.microsoft.com/office/drawing/2014/main" id="{C36462BA-FBB6-4B6B-87B1-BD1EDE67C076}"/>
              </a:ext>
            </a:extLst>
          </p:cNvPr>
          <p:cNvSpPr txBox="1"/>
          <p:nvPr/>
        </p:nvSpPr>
        <p:spPr>
          <a:xfrm>
            <a:off x="756081" y="6020539"/>
            <a:ext cx="5823751" cy="276999"/>
          </a:xfrm>
          <a:prstGeom prst="rect">
            <a:avLst/>
          </a:prstGeom>
          <a:noFill/>
        </p:spPr>
        <p:txBody>
          <a:bodyPr wrap="square" rtlCol="0">
            <a:spAutoFit/>
          </a:bodyPr>
          <a:lstStyle/>
          <a:p>
            <a:r>
              <a:rPr lang="en-ZA" sz="1200" dirty="0"/>
              <a:t>Source:  Statistics South Africa</a:t>
            </a:r>
          </a:p>
        </p:txBody>
      </p:sp>
      <p:pic>
        <p:nvPicPr>
          <p:cNvPr id="2" name="Picture 1">
            <a:extLst>
              <a:ext uri="{FF2B5EF4-FFF2-40B4-BE49-F238E27FC236}">
                <a16:creationId xmlns:a16="http://schemas.microsoft.com/office/drawing/2014/main" id="{D832C161-AB66-4A90-A8D0-CF5006706988}"/>
              </a:ext>
            </a:extLst>
          </p:cNvPr>
          <p:cNvPicPr>
            <a:picLocks noChangeAspect="1"/>
          </p:cNvPicPr>
          <p:nvPr/>
        </p:nvPicPr>
        <p:blipFill>
          <a:blip r:embed="rId4"/>
          <a:stretch>
            <a:fillRect/>
          </a:stretch>
        </p:blipFill>
        <p:spPr>
          <a:xfrm>
            <a:off x="1702516" y="1130299"/>
            <a:ext cx="9346667" cy="4890239"/>
          </a:xfrm>
          <a:prstGeom prst="rect">
            <a:avLst/>
          </a:prstGeom>
        </p:spPr>
      </p:pic>
    </p:spTree>
    <p:extLst>
      <p:ext uri="{BB962C8B-B14F-4D97-AF65-F5344CB8AC3E}">
        <p14:creationId xmlns:p14="http://schemas.microsoft.com/office/powerpoint/2010/main" val="309690088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685D4D-BE81-4BA9-A93F-5635A7A80522}"/>
              </a:ext>
            </a:extLst>
          </p:cNvPr>
          <p:cNvPicPr>
            <a:picLocks noChangeAspect="1"/>
          </p:cNvPicPr>
          <p:nvPr/>
        </p:nvPicPr>
        <p:blipFill>
          <a:blip r:embed="rId4"/>
          <a:stretch>
            <a:fillRect/>
          </a:stretch>
        </p:blipFill>
        <p:spPr>
          <a:xfrm>
            <a:off x="619125" y="1014412"/>
            <a:ext cx="10953750" cy="4829175"/>
          </a:xfrm>
          <a:prstGeom prst="rect">
            <a:avLst/>
          </a:prstGeom>
        </p:spPr>
      </p:pic>
      <p:sp>
        <p:nvSpPr>
          <p:cNvPr id="4" name="TextBox 3">
            <a:extLst>
              <a:ext uri="{FF2B5EF4-FFF2-40B4-BE49-F238E27FC236}">
                <a16:creationId xmlns:a16="http://schemas.microsoft.com/office/drawing/2014/main" id="{46E633CA-98F8-4070-ADB2-F0807101A3DF}"/>
              </a:ext>
            </a:extLst>
          </p:cNvPr>
          <p:cNvSpPr txBox="1"/>
          <p:nvPr/>
        </p:nvSpPr>
        <p:spPr>
          <a:xfrm>
            <a:off x="1349406" y="363984"/>
            <a:ext cx="7750206" cy="461665"/>
          </a:xfrm>
          <a:prstGeom prst="rect">
            <a:avLst/>
          </a:prstGeom>
          <a:noFill/>
        </p:spPr>
        <p:txBody>
          <a:bodyPr wrap="square" rtlCol="0">
            <a:spAutoFit/>
          </a:bodyPr>
          <a:lstStyle/>
          <a:p>
            <a:r>
              <a:rPr lang="en-ZA" sz="2400" dirty="0"/>
              <a:t>Expected GDP growth from IRP 2010 vs Actual (Statistics SA)</a:t>
            </a:r>
          </a:p>
        </p:txBody>
      </p:sp>
      <p:sp>
        <p:nvSpPr>
          <p:cNvPr id="5" name="TextBox 4">
            <a:extLst>
              <a:ext uri="{FF2B5EF4-FFF2-40B4-BE49-F238E27FC236}">
                <a16:creationId xmlns:a16="http://schemas.microsoft.com/office/drawing/2014/main" id="{C36462BA-FBB6-4B6B-87B1-BD1EDE67C076}"/>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spTree>
    <p:extLst>
      <p:ext uri="{BB962C8B-B14F-4D97-AF65-F5344CB8AC3E}">
        <p14:creationId xmlns:p14="http://schemas.microsoft.com/office/powerpoint/2010/main" val="19403783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South Africa Electricity Situation</a:t>
            </a:r>
          </a:p>
        </p:txBody>
      </p:sp>
    </p:spTree>
    <p:extLst>
      <p:ext uri="{BB962C8B-B14F-4D97-AF65-F5344CB8AC3E}">
        <p14:creationId xmlns:p14="http://schemas.microsoft.com/office/powerpoint/2010/main" val="248491552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99956-5F0A-4DF7-B240-7539B1791F3E}"/>
              </a:ext>
            </a:extLst>
          </p:cNvPr>
          <p:cNvPicPr>
            <a:picLocks noChangeAspect="1"/>
          </p:cNvPicPr>
          <p:nvPr/>
        </p:nvPicPr>
        <p:blipFill>
          <a:blip r:embed="rId4"/>
          <a:stretch>
            <a:fillRect/>
          </a:stretch>
        </p:blipFill>
        <p:spPr>
          <a:xfrm>
            <a:off x="647700" y="1071562"/>
            <a:ext cx="10896600" cy="4714875"/>
          </a:xfrm>
          <a:prstGeom prst="rect">
            <a:avLst/>
          </a:prstGeom>
        </p:spPr>
      </p:pic>
      <p:sp>
        <p:nvSpPr>
          <p:cNvPr id="3" name="TextBox 2">
            <a:extLst>
              <a:ext uri="{FF2B5EF4-FFF2-40B4-BE49-F238E27FC236}">
                <a16:creationId xmlns:a16="http://schemas.microsoft.com/office/drawing/2014/main" id="{91F59C71-A264-44AC-9E89-8350AD6D1D8B}"/>
              </a:ext>
            </a:extLst>
          </p:cNvPr>
          <p:cNvSpPr txBox="1"/>
          <p:nvPr/>
        </p:nvSpPr>
        <p:spPr>
          <a:xfrm>
            <a:off x="1349406" y="363984"/>
            <a:ext cx="8683594" cy="461665"/>
          </a:xfrm>
          <a:prstGeom prst="rect">
            <a:avLst/>
          </a:prstGeom>
          <a:noFill/>
        </p:spPr>
        <p:txBody>
          <a:bodyPr wrap="square" rtlCol="0">
            <a:spAutoFit/>
          </a:bodyPr>
          <a:lstStyle/>
          <a:p>
            <a:r>
              <a:rPr lang="en-ZA" sz="2400" dirty="0"/>
              <a:t>Expected Electricity Sent Out IRP 2010 vs Actual (Statistics SA)</a:t>
            </a:r>
          </a:p>
        </p:txBody>
      </p:sp>
      <p:sp>
        <p:nvSpPr>
          <p:cNvPr id="4" name="TextBox 3">
            <a:extLst>
              <a:ext uri="{FF2B5EF4-FFF2-40B4-BE49-F238E27FC236}">
                <a16:creationId xmlns:a16="http://schemas.microsoft.com/office/drawing/2014/main" id="{C81A8F8A-DB7C-4F04-ABB2-0A6F6C422A41}"/>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spTree>
    <p:extLst>
      <p:ext uri="{BB962C8B-B14F-4D97-AF65-F5344CB8AC3E}">
        <p14:creationId xmlns:p14="http://schemas.microsoft.com/office/powerpoint/2010/main" val="39140416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Electricity Intensity 1990 - 2016</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pic>
        <p:nvPicPr>
          <p:cNvPr id="4" name="Picture 3">
            <a:extLst>
              <a:ext uri="{FF2B5EF4-FFF2-40B4-BE49-F238E27FC236}">
                <a16:creationId xmlns:a16="http://schemas.microsoft.com/office/drawing/2014/main" id="{68673CE3-8EA4-4FA1-B042-C79156F94713}"/>
              </a:ext>
            </a:extLst>
          </p:cNvPr>
          <p:cNvPicPr>
            <a:picLocks noChangeAspect="1"/>
          </p:cNvPicPr>
          <p:nvPr/>
        </p:nvPicPr>
        <p:blipFill>
          <a:blip r:embed="rId4"/>
          <a:stretch>
            <a:fillRect/>
          </a:stretch>
        </p:blipFill>
        <p:spPr>
          <a:xfrm>
            <a:off x="1990725" y="842962"/>
            <a:ext cx="8210550" cy="5172075"/>
          </a:xfrm>
          <a:prstGeom prst="rect">
            <a:avLst/>
          </a:prstGeom>
        </p:spPr>
      </p:pic>
    </p:spTree>
    <p:extLst>
      <p:ext uri="{BB962C8B-B14F-4D97-AF65-F5344CB8AC3E}">
        <p14:creationId xmlns:p14="http://schemas.microsoft.com/office/powerpoint/2010/main" val="33546767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Problems with Eskom</a:t>
            </a:r>
          </a:p>
        </p:txBody>
      </p:sp>
      <p:sp>
        <p:nvSpPr>
          <p:cNvPr id="3" name="TextBox 2">
            <a:extLst>
              <a:ext uri="{FF2B5EF4-FFF2-40B4-BE49-F238E27FC236}">
                <a16:creationId xmlns:a16="http://schemas.microsoft.com/office/drawing/2014/main" id="{FDA38990-05F2-4C38-BC3A-8AEA56EEFF06}"/>
              </a:ext>
            </a:extLst>
          </p:cNvPr>
          <p:cNvSpPr txBox="1"/>
          <p:nvPr/>
        </p:nvSpPr>
        <p:spPr>
          <a:xfrm>
            <a:off x="756081" y="1322318"/>
            <a:ext cx="7750206" cy="2677656"/>
          </a:xfrm>
          <a:prstGeom prst="rect">
            <a:avLst/>
          </a:prstGeom>
          <a:noFill/>
        </p:spPr>
        <p:txBody>
          <a:bodyPr wrap="square" rtlCol="0">
            <a:spAutoFit/>
          </a:bodyPr>
          <a:lstStyle/>
          <a:p>
            <a:pPr marL="342900" indent="-342900">
              <a:buFont typeface="Arial" panose="020B0604020202020204" pitchFamily="34" charset="0"/>
              <a:buChar char="•"/>
            </a:pPr>
            <a:r>
              <a:rPr lang="en-ZA" sz="2400" dirty="0"/>
              <a:t>Rising Debt</a:t>
            </a:r>
          </a:p>
          <a:p>
            <a:pPr marL="342900" indent="-342900">
              <a:buFont typeface="Arial" panose="020B0604020202020204" pitchFamily="34" charset="0"/>
              <a:buChar char="•"/>
            </a:pPr>
            <a:r>
              <a:rPr lang="en-ZA" sz="2400" dirty="0"/>
              <a:t>Lack of Maintenance</a:t>
            </a:r>
          </a:p>
          <a:p>
            <a:pPr marL="342900" indent="-342900">
              <a:buFont typeface="Arial" panose="020B0604020202020204" pitchFamily="34" charset="0"/>
              <a:buChar char="•"/>
            </a:pPr>
            <a:r>
              <a:rPr lang="en-ZA" sz="2400" dirty="0"/>
              <a:t>Cost over-runs</a:t>
            </a:r>
          </a:p>
          <a:p>
            <a:pPr marL="342900" indent="-342900">
              <a:buFont typeface="Arial" panose="020B0604020202020204" pitchFamily="34" charset="0"/>
              <a:buChar char="•"/>
            </a:pPr>
            <a:r>
              <a:rPr lang="en-ZA" sz="2400" dirty="0"/>
              <a:t>Unsustainable Costs</a:t>
            </a:r>
          </a:p>
          <a:p>
            <a:pPr marL="342900" indent="-342900">
              <a:buFont typeface="Arial" panose="020B0604020202020204" pitchFamily="34" charset="0"/>
              <a:buChar char="•"/>
            </a:pPr>
            <a:r>
              <a:rPr lang="en-ZA" sz="2400" dirty="0"/>
              <a:t>Corruption</a:t>
            </a:r>
          </a:p>
          <a:p>
            <a:pPr marL="342900" indent="-342900">
              <a:buFont typeface="Arial" panose="020B0604020202020204" pitchFamily="34" charset="0"/>
              <a:buChar char="•"/>
            </a:pPr>
            <a:r>
              <a:rPr lang="en-ZA" sz="2400" dirty="0"/>
              <a:t>Trade Unions</a:t>
            </a:r>
          </a:p>
          <a:p>
            <a:endParaRPr lang="en-ZA" sz="2400" dirty="0"/>
          </a:p>
        </p:txBody>
      </p:sp>
    </p:spTree>
    <p:extLst>
      <p:ext uri="{BB962C8B-B14F-4D97-AF65-F5344CB8AC3E}">
        <p14:creationId xmlns:p14="http://schemas.microsoft.com/office/powerpoint/2010/main" val="42000771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Problems with Eskom</a:t>
            </a:r>
          </a:p>
        </p:txBody>
      </p:sp>
      <p:sp>
        <p:nvSpPr>
          <p:cNvPr id="3" name="TextBox 2">
            <a:extLst>
              <a:ext uri="{FF2B5EF4-FFF2-40B4-BE49-F238E27FC236}">
                <a16:creationId xmlns:a16="http://schemas.microsoft.com/office/drawing/2014/main" id="{FDA38990-05F2-4C38-BC3A-8AEA56EEFF06}"/>
              </a:ext>
            </a:extLst>
          </p:cNvPr>
          <p:cNvSpPr txBox="1"/>
          <p:nvPr/>
        </p:nvSpPr>
        <p:spPr>
          <a:xfrm>
            <a:off x="756081" y="1322318"/>
            <a:ext cx="7750206" cy="830997"/>
          </a:xfrm>
          <a:prstGeom prst="rect">
            <a:avLst/>
          </a:prstGeom>
          <a:noFill/>
        </p:spPr>
        <p:txBody>
          <a:bodyPr wrap="square" rtlCol="0">
            <a:spAutoFit/>
          </a:bodyPr>
          <a:lstStyle/>
          <a:p>
            <a:pPr marL="342900" indent="-342900">
              <a:buFont typeface="Arial" panose="020B0604020202020204" pitchFamily="34" charset="0"/>
              <a:buChar char="•"/>
            </a:pPr>
            <a:r>
              <a:rPr lang="en-ZA" sz="2400" dirty="0"/>
              <a:t>Rising Debt</a:t>
            </a:r>
          </a:p>
          <a:p>
            <a:endParaRPr lang="en-ZA" sz="2400" dirty="0"/>
          </a:p>
        </p:txBody>
      </p:sp>
    </p:spTree>
    <p:extLst>
      <p:ext uri="{BB962C8B-B14F-4D97-AF65-F5344CB8AC3E}">
        <p14:creationId xmlns:p14="http://schemas.microsoft.com/office/powerpoint/2010/main" val="23868803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Introduction</a:t>
            </a:r>
          </a:p>
        </p:txBody>
      </p:sp>
      <p:sp>
        <p:nvSpPr>
          <p:cNvPr id="8" name="TextBox 7">
            <a:extLst>
              <a:ext uri="{FF2B5EF4-FFF2-40B4-BE49-F238E27FC236}">
                <a16:creationId xmlns:a16="http://schemas.microsoft.com/office/drawing/2014/main" id="{4BC37E79-381A-4C46-B9FF-B78BEA9A757E}"/>
              </a:ext>
            </a:extLst>
          </p:cNvPr>
          <p:cNvSpPr txBox="1"/>
          <p:nvPr/>
        </p:nvSpPr>
        <p:spPr>
          <a:xfrm>
            <a:off x="756081" y="1322318"/>
            <a:ext cx="7750206" cy="5632311"/>
          </a:xfrm>
          <a:prstGeom prst="rect">
            <a:avLst/>
          </a:prstGeom>
          <a:noFill/>
        </p:spPr>
        <p:txBody>
          <a:bodyPr wrap="square" rtlCol="0">
            <a:spAutoFit/>
          </a:bodyPr>
          <a:lstStyle/>
          <a:p>
            <a:pPr marL="342900" indent="-342900">
              <a:buFont typeface="Arial" panose="020B0604020202020204" pitchFamily="34" charset="0"/>
              <a:buChar char="•"/>
            </a:pPr>
            <a:r>
              <a:rPr lang="en-ZA" sz="2400" dirty="0"/>
              <a:t>Namibia Economic Situation</a:t>
            </a:r>
          </a:p>
          <a:p>
            <a:pPr marL="342900" indent="-342900">
              <a:buFont typeface="Arial" panose="020B0604020202020204" pitchFamily="34" charset="0"/>
              <a:buChar char="•"/>
            </a:pPr>
            <a:r>
              <a:rPr lang="en-ZA" sz="2400" dirty="0"/>
              <a:t>Namibia Electricity Situation</a:t>
            </a:r>
          </a:p>
          <a:p>
            <a:pPr marL="342900" indent="-342900">
              <a:buFont typeface="Arial" panose="020B0604020202020204" pitchFamily="34" charset="0"/>
              <a:buChar char="•"/>
            </a:pPr>
            <a:r>
              <a:rPr lang="en-ZA" sz="2400" dirty="0"/>
              <a:t>South Africa Economic Situation (Fitch/</a:t>
            </a:r>
            <a:r>
              <a:rPr lang="en-ZA" sz="2400" dirty="0" err="1"/>
              <a:t>Moodies</a:t>
            </a:r>
            <a:r>
              <a:rPr lang="en-ZA" sz="2400" dirty="0"/>
              <a:t>/S&amp;P)</a:t>
            </a:r>
          </a:p>
          <a:p>
            <a:pPr marL="342900" indent="-342900">
              <a:buFont typeface="Arial" panose="020B0604020202020204" pitchFamily="34" charset="0"/>
              <a:buChar char="•"/>
            </a:pPr>
            <a:r>
              <a:rPr lang="en-ZA" sz="2400" dirty="0"/>
              <a:t>South Africa Electricity Situation</a:t>
            </a:r>
          </a:p>
          <a:p>
            <a:pPr marL="342900" indent="-342900">
              <a:buFont typeface="Arial" panose="020B0604020202020204" pitchFamily="34" charset="0"/>
              <a:buChar char="•"/>
            </a:pPr>
            <a:r>
              <a:rPr lang="en-ZA" sz="2400" dirty="0"/>
              <a:t>Problems with Eskom</a:t>
            </a:r>
          </a:p>
          <a:p>
            <a:pPr marL="800100" lvl="1" indent="-342900">
              <a:buFont typeface="Arial" panose="020B0604020202020204" pitchFamily="34" charset="0"/>
              <a:buChar char="•"/>
            </a:pPr>
            <a:r>
              <a:rPr lang="en-ZA" sz="2400" dirty="0"/>
              <a:t>Rising Debt</a:t>
            </a:r>
          </a:p>
          <a:p>
            <a:pPr marL="800100" lvl="1" indent="-342900">
              <a:buFont typeface="Arial" panose="020B0604020202020204" pitchFamily="34" charset="0"/>
              <a:buChar char="•"/>
            </a:pPr>
            <a:r>
              <a:rPr lang="en-ZA" sz="2400" dirty="0"/>
              <a:t>Lack of Maintenance</a:t>
            </a:r>
          </a:p>
          <a:p>
            <a:pPr marL="800100" lvl="1" indent="-342900">
              <a:buFont typeface="Arial" panose="020B0604020202020204" pitchFamily="34" charset="0"/>
              <a:buChar char="•"/>
            </a:pPr>
            <a:r>
              <a:rPr lang="en-ZA" sz="2400" dirty="0"/>
              <a:t>Cost over-runs</a:t>
            </a:r>
          </a:p>
          <a:p>
            <a:pPr marL="800100" lvl="1" indent="-342900">
              <a:buFont typeface="Arial" panose="020B0604020202020204" pitchFamily="34" charset="0"/>
              <a:buChar char="•"/>
            </a:pPr>
            <a:r>
              <a:rPr lang="en-ZA" sz="2400" dirty="0"/>
              <a:t>Unsustainable Costs</a:t>
            </a:r>
          </a:p>
          <a:p>
            <a:pPr marL="800100" lvl="1" indent="-342900">
              <a:buFont typeface="Arial" panose="020B0604020202020204" pitchFamily="34" charset="0"/>
              <a:buChar char="•"/>
            </a:pPr>
            <a:r>
              <a:rPr lang="en-ZA" sz="2400" dirty="0"/>
              <a:t>Corruption</a:t>
            </a:r>
          </a:p>
          <a:p>
            <a:pPr marL="800100" lvl="1" indent="-342900">
              <a:buFont typeface="Arial" panose="020B0604020202020204" pitchFamily="34" charset="0"/>
              <a:buChar char="•"/>
            </a:pPr>
            <a:r>
              <a:rPr lang="en-ZA" sz="2400" dirty="0"/>
              <a:t>Trade Unions</a:t>
            </a:r>
          </a:p>
          <a:p>
            <a:pPr marL="342900" indent="-342900">
              <a:buFont typeface="Arial" panose="020B0604020202020204" pitchFamily="34" charset="0"/>
              <a:buChar char="•"/>
            </a:pPr>
            <a:r>
              <a:rPr lang="en-ZA" sz="2400" dirty="0"/>
              <a:t>Utility Death Spiral</a:t>
            </a:r>
          </a:p>
          <a:p>
            <a:pPr marL="342900" indent="-342900">
              <a:buFont typeface="Arial" panose="020B0604020202020204" pitchFamily="34" charset="0"/>
              <a:buChar char="•"/>
            </a:pPr>
            <a:r>
              <a:rPr lang="en-ZA" sz="2400" dirty="0"/>
              <a:t>Increase in VRE and Battery Storage</a:t>
            </a:r>
          </a:p>
          <a:p>
            <a:pPr marL="342900" indent="-342900">
              <a:buFont typeface="Arial" panose="020B0604020202020204" pitchFamily="34" charset="0"/>
              <a:buChar char="•"/>
            </a:pPr>
            <a:r>
              <a:rPr lang="en-ZA" sz="2400" dirty="0"/>
              <a:t>Utilities of the future</a:t>
            </a:r>
          </a:p>
          <a:p>
            <a:endParaRPr lang="en-ZA" sz="2400" dirty="0"/>
          </a:p>
        </p:txBody>
      </p:sp>
    </p:spTree>
    <p:extLst>
      <p:ext uri="{BB962C8B-B14F-4D97-AF65-F5344CB8AC3E}">
        <p14:creationId xmlns:p14="http://schemas.microsoft.com/office/powerpoint/2010/main" val="257746604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Liabilities 2017/2018 (</a:t>
            </a:r>
            <a:r>
              <a:rPr lang="en-ZA" sz="2400" dirty="0" err="1"/>
              <a:t>ZARm</a:t>
            </a:r>
            <a:r>
              <a:rPr lang="en-ZA" sz="2400" dirty="0"/>
              <a:t>)</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Eskom 2018 Annual Integrated Report</a:t>
            </a:r>
          </a:p>
        </p:txBody>
      </p:sp>
      <p:pic>
        <p:nvPicPr>
          <p:cNvPr id="6" name="Picture 5">
            <a:extLst>
              <a:ext uri="{FF2B5EF4-FFF2-40B4-BE49-F238E27FC236}">
                <a16:creationId xmlns:a16="http://schemas.microsoft.com/office/drawing/2014/main" id="{7FD476CA-5905-404C-9C26-3F03DA9FEDB1}"/>
              </a:ext>
            </a:extLst>
          </p:cNvPr>
          <p:cNvPicPr>
            <a:picLocks noChangeAspect="1"/>
          </p:cNvPicPr>
          <p:nvPr/>
        </p:nvPicPr>
        <p:blipFill>
          <a:blip r:embed="rId4"/>
          <a:stretch>
            <a:fillRect/>
          </a:stretch>
        </p:blipFill>
        <p:spPr>
          <a:xfrm>
            <a:off x="1766656" y="821741"/>
            <a:ext cx="9146033" cy="5198798"/>
          </a:xfrm>
          <a:prstGeom prst="rect">
            <a:avLst/>
          </a:prstGeom>
        </p:spPr>
      </p:pic>
      <p:sp>
        <p:nvSpPr>
          <p:cNvPr id="5" name="Oval 4">
            <a:extLst>
              <a:ext uri="{FF2B5EF4-FFF2-40B4-BE49-F238E27FC236}">
                <a16:creationId xmlns:a16="http://schemas.microsoft.com/office/drawing/2014/main" id="{C2D8F3BC-D451-4A5B-A18F-23BE3924786B}"/>
              </a:ext>
            </a:extLst>
          </p:cNvPr>
          <p:cNvSpPr/>
          <p:nvPr/>
        </p:nvSpPr>
        <p:spPr>
          <a:xfrm>
            <a:off x="7432089" y="1203295"/>
            <a:ext cx="886288" cy="3502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a:extLst>
              <a:ext uri="{FF2B5EF4-FFF2-40B4-BE49-F238E27FC236}">
                <a16:creationId xmlns:a16="http://schemas.microsoft.com/office/drawing/2014/main" id="{105D5F5F-8EF6-4D0A-8FFC-9FE2AC7242B9}"/>
              </a:ext>
            </a:extLst>
          </p:cNvPr>
          <p:cNvSpPr/>
          <p:nvPr/>
        </p:nvSpPr>
        <p:spPr>
          <a:xfrm>
            <a:off x="7432089" y="5647308"/>
            <a:ext cx="886288" cy="3502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4752909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Income Statements 2018 (</a:t>
            </a:r>
            <a:r>
              <a:rPr lang="en-ZA" sz="2400" dirty="0" err="1"/>
              <a:t>ZARm</a:t>
            </a:r>
            <a:r>
              <a:rPr lang="en-ZA" sz="2400" dirty="0"/>
              <a:t>)</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Eskom 2018 Annual Integrated Report</a:t>
            </a:r>
          </a:p>
        </p:txBody>
      </p:sp>
      <p:pic>
        <p:nvPicPr>
          <p:cNvPr id="6" name="Picture 5">
            <a:extLst>
              <a:ext uri="{FF2B5EF4-FFF2-40B4-BE49-F238E27FC236}">
                <a16:creationId xmlns:a16="http://schemas.microsoft.com/office/drawing/2014/main" id="{CEE4DAE4-978C-4FFB-AC5A-D6EA9CC2ED1E}"/>
              </a:ext>
            </a:extLst>
          </p:cNvPr>
          <p:cNvPicPr>
            <a:picLocks noChangeAspect="1"/>
          </p:cNvPicPr>
          <p:nvPr/>
        </p:nvPicPr>
        <p:blipFill>
          <a:blip r:embed="rId4"/>
          <a:stretch>
            <a:fillRect/>
          </a:stretch>
        </p:blipFill>
        <p:spPr>
          <a:xfrm>
            <a:off x="2709862" y="862012"/>
            <a:ext cx="6772275" cy="5133975"/>
          </a:xfrm>
          <a:prstGeom prst="rect">
            <a:avLst/>
          </a:prstGeom>
        </p:spPr>
      </p:pic>
      <p:sp>
        <p:nvSpPr>
          <p:cNvPr id="5" name="Oval 4">
            <a:extLst>
              <a:ext uri="{FF2B5EF4-FFF2-40B4-BE49-F238E27FC236}">
                <a16:creationId xmlns:a16="http://schemas.microsoft.com/office/drawing/2014/main" id="{499E6027-AF81-45E1-973C-4B19F92B7E1E}"/>
              </a:ext>
            </a:extLst>
          </p:cNvPr>
          <p:cNvSpPr/>
          <p:nvPr/>
        </p:nvSpPr>
        <p:spPr>
          <a:xfrm>
            <a:off x="6915705" y="1940142"/>
            <a:ext cx="692458" cy="279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a:extLst>
              <a:ext uri="{FF2B5EF4-FFF2-40B4-BE49-F238E27FC236}">
                <a16:creationId xmlns:a16="http://schemas.microsoft.com/office/drawing/2014/main" id="{8158939E-AB8C-4EE2-9167-F21EE18705F3}"/>
              </a:ext>
            </a:extLst>
          </p:cNvPr>
          <p:cNvSpPr/>
          <p:nvPr/>
        </p:nvSpPr>
        <p:spPr>
          <a:xfrm>
            <a:off x="6915705" y="4196550"/>
            <a:ext cx="692458" cy="279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68253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Financial Ratios 2018</a:t>
            </a:r>
          </a:p>
        </p:txBody>
      </p:sp>
      <p:sp>
        <p:nvSpPr>
          <p:cNvPr id="3" name="TextBox 2">
            <a:extLst>
              <a:ext uri="{FF2B5EF4-FFF2-40B4-BE49-F238E27FC236}">
                <a16:creationId xmlns:a16="http://schemas.microsoft.com/office/drawing/2014/main" id="{FE8DF295-7AB4-4427-9C0F-54AF503724F4}"/>
              </a:ext>
            </a:extLst>
          </p:cNvPr>
          <p:cNvSpPr txBox="1"/>
          <p:nvPr/>
        </p:nvSpPr>
        <p:spPr>
          <a:xfrm>
            <a:off x="427607" y="6392454"/>
            <a:ext cx="5823751" cy="276999"/>
          </a:xfrm>
          <a:prstGeom prst="rect">
            <a:avLst/>
          </a:prstGeom>
          <a:noFill/>
        </p:spPr>
        <p:txBody>
          <a:bodyPr wrap="square" rtlCol="0">
            <a:spAutoFit/>
          </a:bodyPr>
          <a:lstStyle/>
          <a:p>
            <a:r>
              <a:rPr lang="en-GB" sz="1200" dirty="0"/>
              <a:t>Source:  Eskom 2018 Annual Integrated Report</a:t>
            </a:r>
          </a:p>
        </p:txBody>
      </p:sp>
      <p:pic>
        <p:nvPicPr>
          <p:cNvPr id="4" name="Picture 3">
            <a:extLst>
              <a:ext uri="{FF2B5EF4-FFF2-40B4-BE49-F238E27FC236}">
                <a16:creationId xmlns:a16="http://schemas.microsoft.com/office/drawing/2014/main" id="{9221B6F6-DF7B-4B62-A20E-6DDDA9B6E93A}"/>
              </a:ext>
            </a:extLst>
          </p:cNvPr>
          <p:cNvPicPr>
            <a:picLocks noChangeAspect="1"/>
          </p:cNvPicPr>
          <p:nvPr/>
        </p:nvPicPr>
        <p:blipFill>
          <a:blip r:embed="rId4"/>
          <a:stretch>
            <a:fillRect/>
          </a:stretch>
        </p:blipFill>
        <p:spPr>
          <a:xfrm>
            <a:off x="5770484" y="472839"/>
            <a:ext cx="5350147" cy="6087759"/>
          </a:xfrm>
          <a:prstGeom prst="rect">
            <a:avLst/>
          </a:prstGeom>
        </p:spPr>
      </p:pic>
    </p:spTree>
    <p:extLst>
      <p:ext uri="{BB962C8B-B14F-4D97-AF65-F5344CB8AC3E}">
        <p14:creationId xmlns:p14="http://schemas.microsoft.com/office/powerpoint/2010/main" val="158065977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10 year statistics</a:t>
            </a:r>
          </a:p>
        </p:txBody>
      </p:sp>
      <p:sp>
        <p:nvSpPr>
          <p:cNvPr id="3" name="TextBox 2">
            <a:extLst>
              <a:ext uri="{FF2B5EF4-FFF2-40B4-BE49-F238E27FC236}">
                <a16:creationId xmlns:a16="http://schemas.microsoft.com/office/drawing/2014/main" id="{FE8DF295-7AB4-4427-9C0F-54AF503724F4}"/>
              </a:ext>
            </a:extLst>
          </p:cNvPr>
          <p:cNvSpPr txBox="1"/>
          <p:nvPr/>
        </p:nvSpPr>
        <p:spPr>
          <a:xfrm>
            <a:off x="653444" y="6355516"/>
            <a:ext cx="5823751" cy="276999"/>
          </a:xfrm>
          <a:prstGeom prst="rect">
            <a:avLst/>
          </a:prstGeom>
          <a:noFill/>
        </p:spPr>
        <p:txBody>
          <a:bodyPr wrap="square" rtlCol="0">
            <a:spAutoFit/>
          </a:bodyPr>
          <a:lstStyle/>
          <a:p>
            <a:r>
              <a:rPr lang="en-GB" sz="1200" dirty="0"/>
              <a:t>Source:  Eskom 2018 Annual Integrated Report</a:t>
            </a:r>
          </a:p>
        </p:txBody>
      </p:sp>
      <p:pic>
        <p:nvPicPr>
          <p:cNvPr id="4" name="Picture 3">
            <a:extLst>
              <a:ext uri="{FF2B5EF4-FFF2-40B4-BE49-F238E27FC236}">
                <a16:creationId xmlns:a16="http://schemas.microsoft.com/office/drawing/2014/main" id="{92451298-F925-4B1B-8127-37C5BA0033F8}"/>
              </a:ext>
            </a:extLst>
          </p:cNvPr>
          <p:cNvPicPr>
            <a:picLocks noChangeAspect="1"/>
          </p:cNvPicPr>
          <p:nvPr/>
        </p:nvPicPr>
        <p:blipFill>
          <a:blip r:embed="rId4"/>
          <a:stretch>
            <a:fillRect/>
          </a:stretch>
        </p:blipFill>
        <p:spPr>
          <a:xfrm>
            <a:off x="1349406" y="1846423"/>
            <a:ext cx="10705920" cy="1687448"/>
          </a:xfrm>
          <a:prstGeom prst="rect">
            <a:avLst/>
          </a:prstGeom>
        </p:spPr>
      </p:pic>
      <p:pic>
        <p:nvPicPr>
          <p:cNvPr id="5" name="Picture 4">
            <a:extLst>
              <a:ext uri="{FF2B5EF4-FFF2-40B4-BE49-F238E27FC236}">
                <a16:creationId xmlns:a16="http://schemas.microsoft.com/office/drawing/2014/main" id="{2B125BA0-BE4E-4737-B42A-485E564DEA79}"/>
              </a:ext>
            </a:extLst>
          </p:cNvPr>
          <p:cNvPicPr>
            <a:picLocks noChangeAspect="1"/>
          </p:cNvPicPr>
          <p:nvPr/>
        </p:nvPicPr>
        <p:blipFill>
          <a:blip r:embed="rId5"/>
          <a:stretch>
            <a:fillRect/>
          </a:stretch>
        </p:blipFill>
        <p:spPr>
          <a:xfrm>
            <a:off x="1217499" y="1011948"/>
            <a:ext cx="10724666" cy="674979"/>
          </a:xfrm>
          <a:prstGeom prst="rect">
            <a:avLst/>
          </a:prstGeom>
        </p:spPr>
      </p:pic>
      <p:pic>
        <p:nvPicPr>
          <p:cNvPr id="7" name="Picture 6">
            <a:extLst>
              <a:ext uri="{FF2B5EF4-FFF2-40B4-BE49-F238E27FC236}">
                <a16:creationId xmlns:a16="http://schemas.microsoft.com/office/drawing/2014/main" id="{B435ACD3-B09F-4A06-8C87-B309E7D272C6}"/>
              </a:ext>
            </a:extLst>
          </p:cNvPr>
          <p:cNvPicPr>
            <a:picLocks noChangeAspect="1"/>
          </p:cNvPicPr>
          <p:nvPr/>
        </p:nvPicPr>
        <p:blipFill>
          <a:blip r:embed="rId6"/>
          <a:stretch>
            <a:fillRect/>
          </a:stretch>
        </p:blipFill>
        <p:spPr>
          <a:xfrm>
            <a:off x="2099294" y="3693367"/>
            <a:ext cx="9206144" cy="865715"/>
          </a:xfrm>
          <a:prstGeom prst="rect">
            <a:avLst/>
          </a:prstGeom>
        </p:spPr>
      </p:pic>
      <p:pic>
        <p:nvPicPr>
          <p:cNvPr id="8" name="Picture 7">
            <a:extLst>
              <a:ext uri="{FF2B5EF4-FFF2-40B4-BE49-F238E27FC236}">
                <a16:creationId xmlns:a16="http://schemas.microsoft.com/office/drawing/2014/main" id="{B015D59B-CB9F-4084-88BE-F2F262588495}"/>
              </a:ext>
            </a:extLst>
          </p:cNvPr>
          <p:cNvPicPr>
            <a:picLocks noChangeAspect="1"/>
          </p:cNvPicPr>
          <p:nvPr/>
        </p:nvPicPr>
        <p:blipFill>
          <a:blip r:embed="rId7"/>
          <a:stretch>
            <a:fillRect/>
          </a:stretch>
        </p:blipFill>
        <p:spPr>
          <a:xfrm>
            <a:off x="2099294" y="4332678"/>
            <a:ext cx="9206144" cy="1964860"/>
          </a:xfrm>
          <a:prstGeom prst="rect">
            <a:avLst/>
          </a:prstGeom>
        </p:spPr>
      </p:pic>
    </p:spTree>
    <p:extLst>
      <p:ext uri="{BB962C8B-B14F-4D97-AF65-F5344CB8AC3E}">
        <p14:creationId xmlns:p14="http://schemas.microsoft.com/office/powerpoint/2010/main" val="174349694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171852" y="375795"/>
            <a:ext cx="7750206" cy="461665"/>
          </a:xfrm>
          <a:prstGeom prst="rect">
            <a:avLst/>
          </a:prstGeom>
          <a:noFill/>
        </p:spPr>
        <p:txBody>
          <a:bodyPr wrap="square" rtlCol="0">
            <a:spAutoFit/>
          </a:bodyPr>
          <a:lstStyle/>
          <a:p>
            <a:r>
              <a:rPr lang="en-ZA" sz="2400" dirty="0"/>
              <a:t>Eskom Statistics</a:t>
            </a:r>
          </a:p>
        </p:txBody>
      </p:sp>
      <p:pic>
        <p:nvPicPr>
          <p:cNvPr id="5" name="Picture 4">
            <a:extLst>
              <a:ext uri="{FF2B5EF4-FFF2-40B4-BE49-F238E27FC236}">
                <a16:creationId xmlns:a16="http://schemas.microsoft.com/office/drawing/2014/main" id="{86145500-8EEC-4F9B-AEFA-2097BE74B6CC}"/>
              </a:ext>
            </a:extLst>
          </p:cNvPr>
          <p:cNvPicPr>
            <a:picLocks noChangeAspect="1"/>
          </p:cNvPicPr>
          <p:nvPr/>
        </p:nvPicPr>
        <p:blipFill>
          <a:blip r:embed="rId4"/>
          <a:stretch>
            <a:fillRect/>
          </a:stretch>
        </p:blipFill>
        <p:spPr>
          <a:xfrm>
            <a:off x="1400175" y="1262062"/>
            <a:ext cx="9391650" cy="4333875"/>
          </a:xfrm>
          <a:prstGeom prst="rect">
            <a:avLst/>
          </a:prstGeom>
        </p:spPr>
      </p:pic>
      <p:sp>
        <p:nvSpPr>
          <p:cNvPr id="6" name="TextBox 5">
            <a:extLst>
              <a:ext uri="{FF2B5EF4-FFF2-40B4-BE49-F238E27FC236}">
                <a16:creationId xmlns:a16="http://schemas.microsoft.com/office/drawing/2014/main" id="{14069153-F772-4BFA-BDD4-C26BFCED77B5}"/>
              </a:ext>
            </a:extLst>
          </p:cNvPr>
          <p:cNvSpPr txBox="1"/>
          <p:nvPr/>
        </p:nvSpPr>
        <p:spPr>
          <a:xfrm>
            <a:off x="756081" y="6020539"/>
            <a:ext cx="6017943" cy="276999"/>
          </a:xfrm>
          <a:prstGeom prst="rect">
            <a:avLst/>
          </a:prstGeom>
          <a:noFill/>
        </p:spPr>
        <p:txBody>
          <a:bodyPr wrap="square" rtlCol="0">
            <a:spAutoFit/>
          </a:bodyPr>
          <a:lstStyle/>
          <a:p>
            <a:r>
              <a:rPr lang="en-GB" sz="1200" dirty="0"/>
              <a:t>Source:  SAIEE/EE Publishers Seminar/Panel Discussion 2018 and Eskom Annual Report 2018</a:t>
            </a:r>
          </a:p>
        </p:txBody>
      </p:sp>
    </p:spTree>
    <p:extLst>
      <p:ext uri="{BB962C8B-B14F-4D97-AF65-F5344CB8AC3E}">
        <p14:creationId xmlns:p14="http://schemas.microsoft.com/office/powerpoint/2010/main" val="160114224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Historical Tariffs (Real (orange) and Nominal (Blue)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DE09E645-FCC4-44CF-AFD4-D033A36B2DB4}"/>
              </a:ext>
            </a:extLst>
          </p:cNvPr>
          <p:cNvPicPr>
            <a:picLocks noChangeAspect="1"/>
          </p:cNvPicPr>
          <p:nvPr/>
        </p:nvPicPr>
        <p:blipFill>
          <a:blip r:embed="rId4"/>
          <a:stretch>
            <a:fillRect/>
          </a:stretch>
        </p:blipFill>
        <p:spPr>
          <a:xfrm>
            <a:off x="671512" y="852487"/>
            <a:ext cx="10848975" cy="5153025"/>
          </a:xfrm>
          <a:prstGeom prst="rect">
            <a:avLst/>
          </a:prstGeom>
        </p:spPr>
      </p:pic>
      <p:sp>
        <p:nvSpPr>
          <p:cNvPr id="6" name="TextBox 5">
            <a:extLst>
              <a:ext uri="{FF2B5EF4-FFF2-40B4-BE49-F238E27FC236}">
                <a16:creationId xmlns:a16="http://schemas.microsoft.com/office/drawing/2014/main" id="{F1EA66AF-58F2-4320-A5A4-7B8C8EA0732D}"/>
              </a:ext>
            </a:extLst>
          </p:cNvPr>
          <p:cNvSpPr txBox="1"/>
          <p:nvPr/>
        </p:nvSpPr>
        <p:spPr>
          <a:xfrm>
            <a:off x="5921406" y="1562470"/>
            <a:ext cx="2876365" cy="646331"/>
          </a:xfrm>
          <a:prstGeom prst="rect">
            <a:avLst/>
          </a:prstGeom>
          <a:noFill/>
        </p:spPr>
        <p:txBody>
          <a:bodyPr wrap="square" rtlCol="0">
            <a:spAutoFit/>
          </a:bodyPr>
          <a:lstStyle/>
          <a:p>
            <a:r>
              <a:rPr lang="en-ZA" dirty="0"/>
              <a:t>4 x nominal in last 10 years</a:t>
            </a:r>
          </a:p>
          <a:p>
            <a:r>
              <a:rPr lang="en-ZA" dirty="0"/>
              <a:t>3 x real in last 10 years</a:t>
            </a:r>
          </a:p>
        </p:txBody>
      </p:sp>
    </p:spTree>
    <p:extLst>
      <p:ext uri="{BB962C8B-B14F-4D97-AF65-F5344CB8AC3E}">
        <p14:creationId xmlns:p14="http://schemas.microsoft.com/office/powerpoint/2010/main" val="56855054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Further Problems with Eskom</a:t>
            </a:r>
          </a:p>
        </p:txBody>
      </p:sp>
      <p:sp>
        <p:nvSpPr>
          <p:cNvPr id="3" name="TextBox 2">
            <a:extLst>
              <a:ext uri="{FF2B5EF4-FFF2-40B4-BE49-F238E27FC236}">
                <a16:creationId xmlns:a16="http://schemas.microsoft.com/office/drawing/2014/main" id="{FDA38990-05F2-4C38-BC3A-8AEA56EEFF06}"/>
              </a:ext>
            </a:extLst>
          </p:cNvPr>
          <p:cNvSpPr txBox="1"/>
          <p:nvPr/>
        </p:nvSpPr>
        <p:spPr>
          <a:xfrm>
            <a:off x="1149781" y="1655108"/>
            <a:ext cx="7750206" cy="830997"/>
          </a:xfrm>
          <a:prstGeom prst="rect">
            <a:avLst/>
          </a:prstGeom>
          <a:noFill/>
        </p:spPr>
        <p:txBody>
          <a:bodyPr wrap="square" rtlCol="0">
            <a:spAutoFit/>
          </a:bodyPr>
          <a:lstStyle/>
          <a:p>
            <a:pPr marL="342900" indent="-342900">
              <a:buFont typeface="Arial" panose="020B0604020202020204" pitchFamily="34" charset="0"/>
              <a:buChar char="•"/>
            </a:pPr>
            <a:r>
              <a:rPr lang="en-ZA" sz="2400" dirty="0"/>
              <a:t>Cost over-runs</a:t>
            </a:r>
          </a:p>
          <a:p>
            <a:endParaRPr lang="en-ZA" sz="2400" dirty="0"/>
          </a:p>
        </p:txBody>
      </p:sp>
    </p:spTree>
    <p:extLst>
      <p:ext uri="{BB962C8B-B14F-4D97-AF65-F5344CB8AC3E}">
        <p14:creationId xmlns:p14="http://schemas.microsoft.com/office/powerpoint/2010/main" val="396608212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Cost overruns at Medupi and Kusile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E38D66B9-A243-4784-A8A4-DFE9059EC125}"/>
              </a:ext>
            </a:extLst>
          </p:cNvPr>
          <p:cNvPicPr>
            <a:picLocks noChangeAspect="1"/>
          </p:cNvPicPr>
          <p:nvPr/>
        </p:nvPicPr>
        <p:blipFill>
          <a:blip r:embed="rId4"/>
          <a:stretch>
            <a:fillRect/>
          </a:stretch>
        </p:blipFill>
        <p:spPr>
          <a:xfrm>
            <a:off x="941033" y="1015768"/>
            <a:ext cx="10384240" cy="4861250"/>
          </a:xfrm>
          <a:prstGeom prst="rect">
            <a:avLst/>
          </a:prstGeom>
        </p:spPr>
      </p:pic>
    </p:spTree>
    <p:extLst>
      <p:ext uri="{BB962C8B-B14F-4D97-AF65-F5344CB8AC3E}">
        <p14:creationId xmlns:p14="http://schemas.microsoft.com/office/powerpoint/2010/main" val="196172846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8504808" cy="461665"/>
          </a:xfrm>
          <a:prstGeom prst="rect">
            <a:avLst/>
          </a:prstGeom>
          <a:noFill/>
        </p:spPr>
        <p:txBody>
          <a:bodyPr wrap="square" rtlCol="0">
            <a:spAutoFit/>
          </a:bodyPr>
          <a:lstStyle/>
          <a:p>
            <a:r>
              <a:rPr lang="en-ZA" sz="2400" dirty="0"/>
              <a:t>Hitachi and Chancellor House - Medupi and Kusile</a:t>
            </a:r>
          </a:p>
        </p:txBody>
      </p:sp>
      <p:sp>
        <p:nvSpPr>
          <p:cNvPr id="3" name="TextBox 2">
            <a:extLst>
              <a:ext uri="{FF2B5EF4-FFF2-40B4-BE49-F238E27FC236}">
                <a16:creationId xmlns:a16="http://schemas.microsoft.com/office/drawing/2014/main" id="{FE8DF295-7AB4-4427-9C0F-54AF503724F4}"/>
              </a:ext>
            </a:extLst>
          </p:cNvPr>
          <p:cNvSpPr txBox="1"/>
          <p:nvPr/>
        </p:nvSpPr>
        <p:spPr>
          <a:xfrm>
            <a:off x="1529344" y="3833466"/>
            <a:ext cx="2790729" cy="276999"/>
          </a:xfrm>
          <a:prstGeom prst="rect">
            <a:avLst/>
          </a:prstGeom>
          <a:noFill/>
        </p:spPr>
        <p:txBody>
          <a:bodyPr wrap="square" rtlCol="0">
            <a:spAutoFit/>
          </a:bodyPr>
          <a:lstStyle/>
          <a:p>
            <a:r>
              <a:rPr lang="en-GB" sz="1200" dirty="0"/>
              <a:t>Source:  Mail &amp; Guardian Sept 2015</a:t>
            </a:r>
          </a:p>
        </p:txBody>
      </p:sp>
      <p:sp>
        <p:nvSpPr>
          <p:cNvPr id="5" name="Rectangle 4">
            <a:extLst>
              <a:ext uri="{FF2B5EF4-FFF2-40B4-BE49-F238E27FC236}">
                <a16:creationId xmlns:a16="http://schemas.microsoft.com/office/drawing/2014/main" id="{31E6F118-C03D-4BDF-82B3-538ED1296BE2}"/>
              </a:ext>
            </a:extLst>
          </p:cNvPr>
          <p:cNvSpPr/>
          <p:nvPr/>
        </p:nvSpPr>
        <p:spPr>
          <a:xfrm>
            <a:off x="1660034" y="973162"/>
            <a:ext cx="6747029" cy="2308324"/>
          </a:xfrm>
          <a:prstGeom prst="rect">
            <a:avLst/>
          </a:prstGeom>
        </p:spPr>
        <p:txBody>
          <a:bodyPr wrap="square">
            <a:spAutoFit/>
          </a:bodyPr>
          <a:lstStyle/>
          <a:p>
            <a:r>
              <a:rPr lang="en-GB" dirty="0"/>
              <a:t>“For nearly a decade, the South African branch of Japanese giant Hitachi lied, obfuscated and denied. And other than a minor slap on the wrist for ANC stalwart Valli </a:t>
            </a:r>
            <a:r>
              <a:rPr lang="en-GB" dirty="0" err="1"/>
              <a:t>Moosa</a:t>
            </a:r>
            <a:r>
              <a:rPr lang="en-GB" dirty="0"/>
              <a:t>, neither Hitachi nor the ANC or its funding front Chancellor House suffered any repercussions.</a:t>
            </a:r>
          </a:p>
          <a:p>
            <a:endParaRPr lang="en-GB" dirty="0"/>
          </a:p>
          <a:p>
            <a:r>
              <a:rPr lang="en-GB" dirty="0"/>
              <a:t>But on Monday that changed dramatically, when Hitachi offered to pay $19-million (about R266-million) to make an investigation by United States regulators go away.”</a:t>
            </a:r>
          </a:p>
        </p:txBody>
      </p:sp>
      <p:pic>
        <p:nvPicPr>
          <p:cNvPr id="6" name="Picture 5">
            <a:extLst>
              <a:ext uri="{FF2B5EF4-FFF2-40B4-BE49-F238E27FC236}">
                <a16:creationId xmlns:a16="http://schemas.microsoft.com/office/drawing/2014/main" id="{248FA763-C108-4F0B-B77F-C1FF1B42B6CB}"/>
              </a:ext>
            </a:extLst>
          </p:cNvPr>
          <p:cNvPicPr>
            <a:picLocks noChangeAspect="1"/>
          </p:cNvPicPr>
          <p:nvPr/>
        </p:nvPicPr>
        <p:blipFill>
          <a:blip r:embed="rId3"/>
          <a:stretch>
            <a:fillRect/>
          </a:stretch>
        </p:blipFill>
        <p:spPr>
          <a:xfrm>
            <a:off x="6941631" y="3149327"/>
            <a:ext cx="4264434" cy="3490199"/>
          </a:xfrm>
          <a:prstGeom prst="rect">
            <a:avLst/>
          </a:prstGeom>
        </p:spPr>
      </p:pic>
      <p:sp>
        <p:nvSpPr>
          <p:cNvPr id="7" name="TextBox 6">
            <a:extLst>
              <a:ext uri="{FF2B5EF4-FFF2-40B4-BE49-F238E27FC236}">
                <a16:creationId xmlns:a16="http://schemas.microsoft.com/office/drawing/2014/main" id="{4CFA5583-75B7-44C8-A740-2DD6A69E8FD3}"/>
              </a:ext>
            </a:extLst>
          </p:cNvPr>
          <p:cNvSpPr txBox="1"/>
          <p:nvPr/>
        </p:nvSpPr>
        <p:spPr>
          <a:xfrm>
            <a:off x="4890787" y="6115062"/>
            <a:ext cx="2119269" cy="276999"/>
          </a:xfrm>
          <a:prstGeom prst="rect">
            <a:avLst/>
          </a:prstGeom>
          <a:noFill/>
        </p:spPr>
        <p:txBody>
          <a:bodyPr wrap="square" rtlCol="0">
            <a:spAutoFit/>
          </a:bodyPr>
          <a:lstStyle/>
          <a:p>
            <a:r>
              <a:rPr lang="en-GB" sz="1200" dirty="0"/>
              <a:t>Source:  Times Live Dec 2017</a:t>
            </a:r>
          </a:p>
        </p:txBody>
      </p:sp>
    </p:spTree>
    <p:extLst>
      <p:ext uri="{BB962C8B-B14F-4D97-AF65-F5344CB8AC3E}">
        <p14:creationId xmlns:p14="http://schemas.microsoft.com/office/powerpoint/2010/main" val="1203771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Debt</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23720A20-CDD7-4C7F-AE88-A98D3FA08FC9}"/>
              </a:ext>
            </a:extLst>
          </p:cNvPr>
          <p:cNvPicPr>
            <a:picLocks noChangeAspect="1"/>
          </p:cNvPicPr>
          <p:nvPr/>
        </p:nvPicPr>
        <p:blipFill>
          <a:blip r:embed="rId4"/>
          <a:stretch>
            <a:fillRect/>
          </a:stretch>
        </p:blipFill>
        <p:spPr>
          <a:xfrm>
            <a:off x="2175030" y="1038940"/>
            <a:ext cx="7954392" cy="4848665"/>
          </a:xfrm>
          <a:prstGeom prst="rect">
            <a:avLst/>
          </a:prstGeom>
        </p:spPr>
      </p:pic>
    </p:spTree>
    <p:extLst>
      <p:ext uri="{BB962C8B-B14F-4D97-AF65-F5344CB8AC3E}">
        <p14:creationId xmlns:p14="http://schemas.microsoft.com/office/powerpoint/2010/main" val="11116026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Namibia Economic Situation</a:t>
            </a:r>
          </a:p>
        </p:txBody>
      </p:sp>
    </p:spTree>
    <p:extLst>
      <p:ext uri="{BB962C8B-B14F-4D97-AF65-F5344CB8AC3E}">
        <p14:creationId xmlns:p14="http://schemas.microsoft.com/office/powerpoint/2010/main" val="309058254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losses – likely to increase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BE46F660-765D-4109-8235-B91C227D542C}"/>
              </a:ext>
            </a:extLst>
          </p:cNvPr>
          <p:cNvPicPr>
            <a:picLocks noChangeAspect="1"/>
          </p:cNvPicPr>
          <p:nvPr/>
        </p:nvPicPr>
        <p:blipFill>
          <a:blip r:embed="rId4"/>
          <a:stretch>
            <a:fillRect/>
          </a:stretch>
        </p:blipFill>
        <p:spPr>
          <a:xfrm>
            <a:off x="2033587" y="1700212"/>
            <a:ext cx="8124825" cy="3457575"/>
          </a:xfrm>
          <a:prstGeom prst="rect">
            <a:avLst/>
          </a:prstGeom>
        </p:spPr>
      </p:pic>
    </p:spTree>
    <p:extLst>
      <p:ext uri="{BB962C8B-B14F-4D97-AF65-F5344CB8AC3E}">
        <p14:creationId xmlns:p14="http://schemas.microsoft.com/office/powerpoint/2010/main" val="5455825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Problems with Eskom</a:t>
            </a:r>
          </a:p>
        </p:txBody>
      </p:sp>
      <p:sp>
        <p:nvSpPr>
          <p:cNvPr id="3" name="TextBox 2">
            <a:extLst>
              <a:ext uri="{FF2B5EF4-FFF2-40B4-BE49-F238E27FC236}">
                <a16:creationId xmlns:a16="http://schemas.microsoft.com/office/drawing/2014/main" id="{FDA38990-05F2-4C38-BC3A-8AEA56EEFF06}"/>
              </a:ext>
            </a:extLst>
          </p:cNvPr>
          <p:cNvSpPr txBox="1"/>
          <p:nvPr/>
        </p:nvSpPr>
        <p:spPr>
          <a:xfrm>
            <a:off x="756081" y="1322318"/>
            <a:ext cx="7750206" cy="830997"/>
          </a:xfrm>
          <a:prstGeom prst="rect">
            <a:avLst/>
          </a:prstGeom>
          <a:noFill/>
        </p:spPr>
        <p:txBody>
          <a:bodyPr wrap="square" rtlCol="0">
            <a:spAutoFit/>
          </a:bodyPr>
          <a:lstStyle/>
          <a:p>
            <a:pPr marL="342900" indent="-342900">
              <a:buFont typeface="Arial" panose="020B0604020202020204" pitchFamily="34" charset="0"/>
              <a:buChar char="•"/>
            </a:pPr>
            <a:r>
              <a:rPr lang="en-ZA" sz="2400" dirty="0"/>
              <a:t>Lack of Maintenance</a:t>
            </a:r>
          </a:p>
          <a:p>
            <a:endParaRPr lang="en-ZA" sz="2400" dirty="0"/>
          </a:p>
        </p:txBody>
      </p:sp>
    </p:spTree>
    <p:extLst>
      <p:ext uri="{BB962C8B-B14F-4D97-AF65-F5344CB8AC3E}">
        <p14:creationId xmlns:p14="http://schemas.microsoft.com/office/powerpoint/2010/main" val="235542176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Eskom Maintenance</a:t>
            </a:r>
          </a:p>
        </p:txBody>
      </p:sp>
      <p:sp>
        <p:nvSpPr>
          <p:cNvPr id="3" name="TextBox 2">
            <a:extLst>
              <a:ext uri="{FF2B5EF4-FFF2-40B4-BE49-F238E27FC236}">
                <a16:creationId xmlns:a16="http://schemas.microsoft.com/office/drawing/2014/main" id="{FDA38990-05F2-4C38-BC3A-8AEA56EEFF06}"/>
              </a:ext>
            </a:extLst>
          </p:cNvPr>
          <p:cNvSpPr txBox="1"/>
          <p:nvPr/>
        </p:nvSpPr>
        <p:spPr>
          <a:xfrm>
            <a:off x="756081" y="1322318"/>
            <a:ext cx="7750206" cy="2308324"/>
          </a:xfrm>
          <a:prstGeom prst="rect">
            <a:avLst/>
          </a:prstGeom>
          <a:noFill/>
        </p:spPr>
        <p:txBody>
          <a:bodyPr wrap="square" rtlCol="0">
            <a:spAutoFit/>
          </a:bodyPr>
          <a:lstStyle/>
          <a:p>
            <a:pPr marL="342900" indent="-342900">
              <a:buFont typeface="Arial" panose="020B0604020202020204" pitchFamily="34" charset="0"/>
              <a:buChar char="•"/>
            </a:pPr>
            <a:r>
              <a:rPr lang="en-ZA" sz="2400" dirty="0"/>
              <a:t>Maintenance delayed due to poor performance of Medupi and Kusile and late commissioning of Ingula Pumped </a:t>
            </a:r>
            <a:r>
              <a:rPr lang="en-ZA" sz="2400" dirty="0" err="1"/>
              <a:t>Strorage</a:t>
            </a:r>
            <a:r>
              <a:rPr lang="en-ZA" sz="2400" dirty="0"/>
              <a:t> Power Station</a:t>
            </a:r>
          </a:p>
          <a:p>
            <a:pPr marL="342900" indent="-342900">
              <a:buFont typeface="Arial" panose="020B0604020202020204" pitchFamily="34" charset="0"/>
              <a:buChar char="•"/>
            </a:pPr>
            <a:r>
              <a:rPr lang="en-ZA" sz="2400" dirty="0"/>
              <a:t>Lack of funds</a:t>
            </a:r>
          </a:p>
          <a:p>
            <a:pPr marL="342900" indent="-342900">
              <a:buFont typeface="Arial" panose="020B0604020202020204" pitchFamily="34" charset="0"/>
              <a:buChar char="•"/>
            </a:pPr>
            <a:r>
              <a:rPr lang="en-ZA" sz="2400" dirty="0"/>
              <a:t>Lack of skills</a:t>
            </a:r>
          </a:p>
          <a:p>
            <a:endParaRPr lang="en-ZA" sz="2400" dirty="0"/>
          </a:p>
        </p:txBody>
      </p:sp>
    </p:spTree>
    <p:extLst>
      <p:ext uri="{BB962C8B-B14F-4D97-AF65-F5344CB8AC3E}">
        <p14:creationId xmlns:p14="http://schemas.microsoft.com/office/powerpoint/2010/main" val="45610172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77906" y="335901"/>
            <a:ext cx="7750206" cy="584775"/>
          </a:xfrm>
          <a:prstGeom prst="rect">
            <a:avLst/>
          </a:prstGeom>
          <a:noFill/>
        </p:spPr>
        <p:txBody>
          <a:bodyPr wrap="square" rtlCol="0">
            <a:spAutoFit/>
          </a:bodyPr>
          <a:lstStyle/>
          <a:p>
            <a:r>
              <a:rPr lang="en-ZA" sz="3200" dirty="0"/>
              <a:t>Eskom Outages</a:t>
            </a:r>
          </a:p>
        </p:txBody>
      </p:sp>
      <p:sp>
        <p:nvSpPr>
          <p:cNvPr id="3" name="TextBox 2">
            <a:extLst>
              <a:ext uri="{FF2B5EF4-FFF2-40B4-BE49-F238E27FC236}">
                <a16:creationId xmlns:a16="http://schemas.microsoft.com/office/drawing/2014/main" id="{FE8DF295-7AB4-4427-9C0F-54AF503724F4}"/>
              </a:ext>
            </a:extLst>
          </p:cNvPr>
          <p:cNvSpPr txBox="1"/>
          <p:nvPr/>
        </p:nvSpPr>
        <p:spPr>
          <a:xfrm>
            <a:off x="590981" y="6355516"/>
            <a:ext cx="5823751" cy="276999"/>
          </a:xfrm>
          <a:prstGeom prst="rect">
            <a:avLst/>
          </a:prstGeom>
          <a:noFill/>
        </p:spPr>
        <p:txBody>
          <a:bodyPr wrap="square" rtlCol="0">
            <a:spAutoFit/>
          </a:bodyPr>
          <a:lstStyle/>
          <a:p>
            <a:r>
              <a:rPr lang="en-GB" sz="1200" dirty="0"/>
              <a:t>Source:  Engineering News – March 2019</a:t>
            </a:r>
          </a:p>
        </p:txBody>
      </p:sp>
      <p:pic>
        <p:nvPicPr>
          <p:cNvPr id="4" name="Picture 3">
            <a:extLst>
              <a:ext uri="{FF2B5EF4-FFF2-40B4-BE49-F238E27FC236}">
                <a16:creationId xmlns:a16="http://schemas.microsoft.com/office/drawing/2014/main" id="{90F4869B-720C-4D83-B552-6918553FDA44}"/>
              </a:ext>
            </a:extLst>
          </p:cNvPr>
          <p:cNvPicPr>
            <a:picLocks noChangeAspect="1"/>
          </p:cNvPicPr>
          <p:nvPr/>
        </p:nvPicPr>
        <p:blipFill>
          <a:blip r:embed="rId4"/>
          <a:stretch>
            <a:fillRect/>
          </a:stretch>
        </p:blipFill>
        <p:spPr>
          <a:xfrm>
            <a:off x="2520156" y="920676"/>
            <a:ext cx="7519988" cy="5434840"/>
          </a:xfrm>
          <a:prstGeom prst="rect">
            <a:avLst/>
          </a:prstGeom>
        </p:spPr>
      </p:pic>
    </p:spTree>
    <p:extLst>
      <p:ext uri="{BB962C8B-B14F-4D97-AF65-F5344CB8AC3E}">
        <p14:creationId xmlns:p14="http://schemas.microsoft.com/office/powerpoint/2010/main" val="83934589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77906" y="335901"/>
            <a:ext cx="7750206" cy="584775"/>
          </a:xfrm>
          <a:prstGeom prst="rect">
            <a:avLst/>
          </a:prstGeom>
          <a:noFill/>
        </p:spPr>
        <p:txBody>
          <a:bodyPr wrap="square" rtlCol="0">
            <a:spAutoFit/>
          </a:bodyPr>
          <a:lstStyle/>
          <a:p>
            <a:r>
              <a:rPr lang="en-ZA" sz="3200" dirty="0"/>
              <a:t>Eskom Outages</a:t>
            </a:r>
          </a:p>
        </p:txBody>
      </p:sp>
      <p:sp>
        <p:nvSpPr>
          <p:cNvPr id="3" name="TextBox 2">
            <a:extLst>
              <a:ext uri="{FF2B5EF4-FFF2-40B4-BE49-F238E27FC236}">
                <a16:creationId xmlns:a16="http://schemas.microsoft.com/office/drawing/2014/main" id="{FE8DF295-7AB4-4427-9C0F-54AF503724F4}"/>
              </a:ext>
            </a:extLst>
          </p:cNvPr>
          <p:cNvSpPr txBox="1"/>
          <p:nvPr/>
        </p:nvSpPr>
        <p:spPr>
          <a:xfrm>
            <a:off x="590981" y="6355516"/>
            <a:ext cx="5823751" cy="276999"/>
          </a:xfrm>
          <a:prstGeom prst="rect">
            <a:avLst/>
          </a:prstGeom>
          <a:noFill/>
        </p:spPr>
        <p:txBody>
          <a:bodyPr wrap="square" rtlCol="0">
            <a:spAutoFit/>
          </a:bodyPr>
          <a:lstStyle/>
          <a:p>
            <a:r>
              <a:rPr lang="en-GB" sz="1200" dirty="0"/>
              <a:t>Source:  Engineering News – March 2019</a:t>
            </a:r>
          </a:p>
        </p:txBody>
      </p:sp>
      <p:pic>
        <p:nvPicPr>
          <p:cNvPr id="5" name="Picture 4">
            <a:extLst>
              <a:ext uri="{FF2B5EF4-FFF2-40B4-BE49-F238E27FC236}">
                <a16:creationId xmlns:a16="http://schemas.microsoft.com/office/drawing/2014/main" id="{709F1184-D018-47AA-916C-FD0BDB41EBE1}"/>
              </a:ext>
            </a:extLst>
          </p:cNvPr>
          <p:cNvPicPr>
            <a:picLocks noChangeAspect="1"/>
          </p:cNvPicPr>
          <p:nvPr/>
        </p:nvPicPr>
        <p:blipFill>
          <a:blip r:embed="rId4"/>
          <a:stretch>
            <a:fillRect/>
          </a:stretch>
        </p:blipFill>
        <p:spPr>
          <a:xfrm>
            <a:off x="1784274" y="1626175"/>
            <a:ext cx="8623451" cy="3848099"/>
          </a:xfrm>
          <a:prstGeom prst="rect">
            <a:avLst/>
          </a:prstGeom>
        </p:spPr>
      </p:pic>
    </p:spTree>
    <p:extLst>
      <p:ext uri="{BB962C8B-B14F-4D97-AF65-F5344CB8AC3E}">
        <p14:creationId xmlns:p14="http://schemas.microsoft.com/office/powerpoint/2010/main" val="329159205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77906" y="335901"/>
            <a:ext cx="7750206" cy="584775"/>
          </a:xfrm>
          <a:prstGeom prst="rect">
            <a:avLst/>
          </a:prstGeom>
          <a:noFill/>
        </p:spPr>
        <p:txBody>
          <a:bodyPr wrap="square" rtlCol="0">
            <a:spAutoFit/>
          </a:bodyPr>
          <a:lstStyle/>
          <a:p>
            <a:r>
              <a:rPr lang="en-ZA" sz="3200" dirty="0"/>
              <a:t>Eskom Outages</a:t>
            </a:r>
          </a:p>
        </p:txBody>
      </p:sp>
      <p:sp>
        <p:nvSpPr>
          <p:cNvPr id="3" name="TextBox 2">
            <a:extLst>
              <a:ext uri="{FF2B5EF4-FFF2-40B4-BE49-F238E27FC236}">
                <a16:creationId xmlns:a16="http://schemas.microsoft.com/office/drawing/2014/main" id="{FE8DF295-7AB4-4427-9C0F-54AF503724F4}"/>
              </a:ext>
            </a:extLst>
          </p:cNvPr>
          <p:cNvSpPr txBox="1"/>
          <p:nvPr/>
        </p:nvSpPr>
        <p:spPr>
          <a:xfrm>
            <a:off x="590981" y="6355516"/>
            <a:ext cx="5823751" cy="276999"/>
          </a:xfrm>
          <a:prstGeom prst="rect">
            <a:avLst/>
          </a:prstGeom>
          <a:noFill/>
        </p:spPr>
        <p:txBody>
          <a:bodyPr wrap="square" rtlCol="0">
            <a:spAutoFit/>
          </a:bodyPr>
          <a:lstStyle/>
          <a:p>
            <a:r>
              <a:rPr lang="en-GB" sz="1200" dirty="0"/>
              <a:t>Source:  Engineering News – March 2019</a:t>
            </a:r>
          </a:p>
        </p:txBody>
      </p:sp>
      <p:pic>
        <p:nvPicPr>
          <p:cNvPr id="4" name="Picture 3">
            <a:extLst>
              <a:ext uri="{FF2B5EF4-FFF2-40B4-BE49-F238E27FC236}">
                <a16:creationId xmlns:a16="http://schemas.microsoft.com/office/drawing/2014/main" id="{DE1DEBA1-B38C-43C0-95C6-A57A611C604F}"/>
              </a:ext>
            </a:extLst>
          </p:cNvPr>
          <p:cNvPicPr>
            <a:picLocks noChangeAspect="1"/>
          </p:cNvPicPr>
          <p:nvPr/>
        </p:nvPicPr>
        <p:blipFill>
          <a:blip r:embed="rId4"/>
          <a:stretch>
            <a:fillRect/>
          </a:stretch>
        </p:blipFill>
        <p:spPr>
          <a:xfrm>
            <a:off x="1766780" y="1460500"/>
            <a:ext cx="8453513" cy="3797300"/>
          </a:xfrm>
          <a:prstGeom prst="rect">
            <a:avLst/>
          </a:prstGeom>
        </p:spPr>
      </p:pic>
    </p:spTree>
    <p:extLst>
      <p:ext uri="{BB962C8B-B14F-4D97-AF65-F5344CB8AC3E}">
        <p14:creationId xmlns:p14="http://schemas.microsoft.com/office/powerpoint/2010/main" val="282714124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77906" y="335901"/>
            <a:ext cx="7750206" cy="584775"/>
          </a:xfrm>
          <a:prstGeom prst="rect">
            <a:avLst/>
          </a:prstGeom>
          <a:noFill/>
        </p:spPr>
        <p:txBody>
          <a:bodyPr wrap="square" rtlCol="0">
            <a:spAutoFit/>
          </a:bodyPr>
          <a:lstStyle/>
          <a:p>
            <a:r>
              <a:rPr lang="en-ZA" sz="3200" dirty="0"/>
              <a:t>Trade Unions and Eskom</a:t>
            </a:r>
          </a:p>
        </p:txBody>
      </p:sp>
      <p:sp>
        <p:nvSpPr>
          <p:cNvPr id="3" name="TextBox 2">
            <a:extLst>
              <a:ext uri="{FF2B5EF4-FFF2-40B4-BE49-F238E27FC236}">
                <a16:creationId xmlns:a16="http://schemas.microsoft.com/office/drawing/2014/main" id="{FE8DF295-7AB4-4427-9C0F-54AF503724F4}"/>
              </a:ext>
            </a:extLst>
          </p:cNvPr>
          <p:cNvSpPr txBox="1"/>
          <p:nvPr/>
        </p:nvSpPr>
        <p:spPr>
          <a:xfrm>
            <a:off x="590981" y="6355516"/>
            <a:ext cx="5823751" cy="276999"/>
          </a:xfrm>
          <a:prstGeom prst="rect">
            <a:avLst/>
          </a:prstGeom>
          <a:noFill/>
        </p:spPr>
        <p:txBody>
          <a:bodyPr wrap="square" rtlCol="0">
            <a:spAutoFit/>
          </a:bodyPr>
          <a:lstStyle/>
          <a:p>
            <a:r>
              <a:rPr lang="en-GB" sz="1200" dirty="0"/>
              <a:t>Source:  </a:t>
            </a:r>
            <a:r>
              <a:rPr lang="en-GB" sz="1200" dirty="0" err="1"/>
              <a:t>BusinessTech</a:t>
            </a:r>
            <a:r>
              <a:rPr lang="en-GB" sz="1200" dirty="0"/>
              <a:t>, February 2019</a:t>
            </a:r>
          </a:p>
        </p:txBody>
      </p:sp>
      <p:sp>
        <p:nvSpPr>
          <p:cNvPr id="5" name="TextBox 4">
            <a:extLst>
              <a:ext uri="{FF2B5EF4-FFF2-40B4-BE49-F238E27FC236}">
                <a16:creationId xmlns:a16="http://schemas.microsoft.com/office/drawing/2014/main" id="{9978226F-E592-42BB-BDD6-CF206D8119C6}"/>
              </a:ext>
            </a:extLst>
          </p:cNvPr>
          <p:cNvSpPr txBox="1"/>
          <p:nvPr/>
        </p:nvSpPr>
        <p:spPr>
          <a:xfrm>
            <a:off x="777905" y="1719942"/>
            <a:ext cx="8319441" cy="1384995"/>
          </a:xfrm>
          <a:prstGeom prst="rect">
            <a:avLst/>
          </a:prstGeom>
          <a:noFill/>
        </p:spPr>
        <p:txBody>
          <a:bodyPr wrap="square" rtlCol="0">
            <a:spAutoFit/>
          </a:bodyPr>
          <a:lstStyle/>
          <a:p>
            <a:pPr marL="457200" indent="-457200">
              <a:buFont typeface="Arial" panose="020B0604020202020204" pitchFamily="34" charset="0"/>
              <a:buChar char="•"/>
            </a:pPr>
            <a:r>
              <a:rPr lang="en-ZA" sz="2800" dirty="0"/>
              <a:t>Trade Unions are attempting to protect Eskom jobs</a:t>
            </a:r>
          </a:p>
          <a:p>
            <a:pPr marL="457200" indent="-457200">
              <a:buFont typeface="Arial" panose="020B0604020202020204" pitchFamily="34" charset="0"/>
              <a:buChar char="•"/>
            </a:pPr>
            <a:r>
              <a:rPr lang="en-ZA" sz="2800" dirty="0" err="1"/>
              <a:t>BusinessTech</a:t>
            </a:r>
            <a:r>
              <a:rPr lang="en-ZA" sz="2800" dirty="0"/>
              <a:t>, February 2019:  “Trade unions ready to fight against Eskom split”.</a:t>
            </a:r>
          </a:p>
        </p:txBody>
      </p:sp>
    </p:spTree>
    <p:extLst>
      <p:ext uri="{BB962C8B-B14F-4D97-AF65-F5344CB8AC3E}">
        <p14:creationId xmlns:p14="http://schemas.microsoft.com/office/powerpoint/2010/main" val="72044828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Utility Death Spiral</a:t>
            </a:r>
          </a:p>
        </p:txBody>
      </p:sp>
    </p:spTree>
    <p:extLst>
      <p:ext uri="{BB962C8B-B14F-4D97-AF65-F5344CB8AC3E}">
        <p14:creationId xmlns:p14="http://schemas.microsoft.com/office/powerpoint/2010/main" val="230076196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Utility Death Spiral</a:t>
            </a:r>
          </a:p>
        </p:txBody>
      </p:sp>
      <p:sp>
        <p:nvSpPr>
          <p:cNvPr id="7" name="Content Placeholder 2">
            <a:extLst>
              <a:ext uri="{FF2B5EF4-FFF2-40B4-BE49-F238E27FC236}">
                <a16:creationId xmlns:a16="http://schemas.microsoft.com/office/drawing/2014/main" id="{7C2A9366-2904-4145-B93F-B76E08A4690D}"/>
              </a:ext>
            </a:extLst>
          </p:cNvPr>
          <p:cNvSpPr txBox="1">
            <a:spLocks/>
          </p:cNvSpPr>
          <p:nvPr/>
        </p:nvSpPr>
        <p:spPr>
          <a:xfrm>
            <a:off x="1500188" y="1912002"/>
            <a:ext cx="9739311" cy="458201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1" indent="-342900" algn="l">
              <a:buFont typeface="Arial" panose="020B0604020202020204" pitchFamily="34" charset="0"/>
              <a:buChar char="•"/>
            </a:pPr>
            <a:r>
              <a:rPr lang="en-ZA" sz="2800" dirty="0"/>
              <a:t>C</a:t>
            </a:r>
            <a:r>
              <a:rPr lang="en-GB" sz="2800" dirty="0" err="1"/>
              <a:t>osts</a:t>
            </a:r>
            <a:r>
              <a:rPr lang="en-GB" sz="2800" dirty="0"/>
              <a:t> and Tariffs</a:t>
            </a:r>
          </a:p>
          <a:p>
            <a:pPr marL="285750" lvl="1" indent="-342900" algn="l">
              <a:buFont typeface="Arial" panose="020B0604020202020204" pitchFamily="34" charset="0"/>
              <a:buChar char="•"/>
            </a:pPr>
            <a:endParaRPr lang="en-GB" sz="2800" dirty="0"/>
          </a:p>
          <a:p>
            <a:pPr marL="285750" lvl="1" indent="-342900" algn="l">
              <a:buFont typeface="Arial" panose="020B0604020202020204" pitchFamily="34" charset="0"/>
              <a:buChar char="•"/>
            </a:pPr>
            <a:endParaRPr lang="en-GB" sz="2800" dirty="0"/>
          </a:p>
          <a:p>
            <a:pPr marL="285750" lvl="1" indent="-342900" algn="l">
              <a:buFont typeface="Arial" panose="020B0604020202020204" pitchFamily="34" charset="0"/>
              <a:buChar char="•"/>
            </a:pPr>
            <a:r>
              <a:rPr lang="en-GB" sz="2800" dirty="0" err="1"/>
              <a:t>KWh</a:t>
            </a:r>
            <a:r>
              <a:rPr lang="en-GB" sz="2800" dirty="0"/>
              <a:t> Sales and Revenue</a:t>
            </a:r>
          </a:p>
          <a:p>
            <a:pPr marL="285750" lvl="1" indent="-342900" algn="l">
              <a:buFont typeface="Arial" panose="020B0604020202020204" pitchFamily="34" charset="0"/>
              <a:buChar char="•"/>
            </a:pPr>
            <a:endParaRPr lang="en-GB" sz="2800" dirty="0"/>
          </a:p>
          <a:p>
            <a:pPr marL="285750" lvl="1" indent="-342900" algn="l">
              <a:buFont typeface="Arial" panose="020B0604020202020204" pitchFamily="34" charset="0"/>
              <a:buChar char="•"/>
            </a:pPr>
            <a:endParaRPr lang="en-GB" sz="2800" dirty="0"/>
          </a:p>
          <a:p>
            <a:pPr marL="285750" lvl="1" indent="-342900" algn="l">
              <a:buFont typeface="Arial" panose="020B0604020202020204" pitchFamily="34" charset="0"/>
              <a:buChar char="•"/>
            </a:pPr>
            <a:r>
              <a:rPr lang="en-ZA" sz="2800" dirty="0"/>
              <a:t>Customers defect as tariffs increase</a:t>
            </a:r>
          </a:p>
          <a:p>
            <a:pPr marL="285750" lvl="1" indent="-342900" algn="l">
              <a:buFont typeface="Arial" panose="020B0604020202020204" pitchFamily="34" charset="0"/>
              <a:buChar char="•"/>
            </a:pPr>
            <a:endParaRPr lang="en-ZA" sz="2800" dirty="0"/>
          </a:p>
          <a:p>
            <a:pPr marL="285750" lvl="1" indent="-342900" algn="l">
              <a:buFont typeface="Arial" panose="020B0604020202020204" pitchFamily="34" charset="0"/>
              <a:buChar char="•"/>
            </a:pPr>
            <a:r>
              <a:rPr lang="en-ZA" sz="2800" dirty="0"/>
              <a:t>Revenues decrease further and tariffs need to increase</a:t>
            </a:r>
          </a:p>
          <a:p>
            <a:pPr marL="285750" lvl="1" indent="-342900" algn="l">
              <a:buFont typeface="Arial" panose="020B0604020202020204" pitchFamily="34" charset="0"/>
              <a:buChar char="•"/>
            </a:pPr>
            <a:endParaRPr lang="en-GB" sz="2800" dirty="0"/>
          </a:p>
          <a:p>
            <a:pPr marL="285750" lvl="1" indent="-342900" algn="l">
              <a:buFont typeface="Arial" panose="020B0604020202020204" pitchFamily="34" charset="0"/>
              <a:buChar char="•"/>
            </a:pPr>
            <a:r>
              <a:rPr lang="en-GB" sz="2800" dirty="0"/>
              <a:t>“Utility Death Spiral”   </a:t>
            </a:r>
          </a:p>
          <a:p>
            <a:pPr lvl="1"/>
            <a:endParaRPr lang="en-GB" dirty="0"/>
          </a:p>
          <a:p>
            <a:pPr marL="342900" lvl="1"/>
            <a:endParaRPr lang="en-GB" dirty="0"/>
          </a:p>
          <a:p>
            <a:pPr lvl="1"/>
            <a:endParaRPr lang="en-GB" dirty="0"/>
          </a:p>
        </p:txBody>
      </p:sp>
      <p:sp>
        <p:nvSpPr>
          <p:cNvPr id="9" name="Arrow: Down 8">
            <a:extLst>
              <a:ext uri="{FF2B5EF4-FFF2-40B4-BE49-F238E27FC236}">
                <a16:creationId xmlns:a16="http://schemas.microsoft.com/office/drawing/2014/main" id="{DF4B2258-594F-4447-8675-F843BB940A5D}"/>
              </a:ext>
            </a:extLst>
          </p:cNvPr>
          <p:cNvSpPr/>
          <p:nvPr/>
        </p:nvSpPr>
        <p:spPr>
          <a:xfrm rot="10800000">
            <a:off x="4526529" y="1409071"/>
            <a:ext cx="457200" cy="10058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01CA7039-29AC-4335-B64E-7DBEBFE616D1}"/>
              </a:ext>
            </a:extLst>
          </p:cNvPr>
          <p:cNvSpPr/>
          <p:nvPr/>
        </p:nvSpPr>
        <p:spPr>
          <a:xfrm>
            <a:off x="5511800" y="2764006"/>
            <a:ext cx="457200" cy="10058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0153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8774308" cy="461665"/>
          </a:xfrm>
          <a:prstGeom prst="rect">
            <a:avLst/>
          </a:prstGeom>
          <a:noFill/>
        </p:spPr>
        <p:txBody>
          <a:bodyPr wrap="square" rtlCol="0">
            <a:spAutoFit/>
          </a:bodyPr>
          <a:lstStyle/>
          <a:p>
            <a:r>
              <a:rPr lang="en-ZA" sz="2400" dirty="0"/>
              <a:t>Eskom structure and rapidly changing electricity market</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97C7EC6A-A4E4-427A-BBFC-E5FF2583370D}"/>
              </a:ext>
            </a:extLst>
          </p:cNvPr>
          <p:cNvPicPr>
            <a:picLocks noChangeAspect="1"/>
          </p:cNvPicPr>
          <p:nvPr/>
        </p:nvPicPr>
        <p:blipFill>
          <a:blip r:embed="rId4"/>
          <a:stretch>
            <a:fillRect/>
          </a:stretch>
        </p:blipFill>
        <p:spPr>
          <a:xfrm>
            <a:off x="1447800" y="1357312"/>
            <a:ext cx="9296400" cy="4143375"/>
          </a:xfrm>
          <a:prstGeom prst="rect">
            <a:avLst/>
          </a:prstGeom>
        </p:spPr>
      </p:pic>
    </p:spTree>
    <p:extLst>
      <p:ext uri="{BB962C8B-B14F-4D97-AF65-F5344CB8AC3E}">
        <p14:creationId xmlns:p14="http://schemas.microsoft.com/office/powerpoint/2010/main" val="309021723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179318"/>
            <a:ext cx="7750206" cy="461665"/>
          </a:xfrm>
          <a:prstGeom prst="rect">
            <a:avLst/>
          </a:prstGeom>
          <a:noFill/>
        </p:spPr>
        <p:txBody>
          <a:bodyPr wrap="square" rtlCol="0">
            <a:spAutoFit/>
          </a:bodyPr>
          <a:lstStyle/>
          <a:p>
            <a:r>
              <a:rPr lang="en-ZA" sz="2400" dirty="0"/>
              <a:t>Namibia GDP (</a:t>
            </a:r>
            <a:r>
              <a:rPr lang="en-ZA" sz="2400" dirty="0" err="1"/>
              <a:t>USDbn</a:t>
            </a:r>
            <a:r>
              <a:rPr lang="en-ZA" sz="2400" dirty="0"/>
              <a:t>) and GDP Growth in %</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217017"/>
            <a:ext cx="5823751" cy="276999"/>
          </a:xfrm>
          <a:prstGeom prst="rect">
            <a:avLst/>
          </a:prstGeom>
          <a:noFill/>
        </p:spPr>
        <p:txBody>
          <a:bodyPr wrap="square" rtlCol="0">
            <a:spAutoFit/>
          </a:bodyPr>
          <a:lstStyle/>
          <a:p>
            <a:r>
              <a:rPr lang="en-GB" sz="1200" dirty="0"/>
              <a:t>Source:  </a:t>
            </a:r>
            <a:r>
              <a:rPr lang="en-GB" sz="1200" dirty="0" err="1"/>
              <a:t>NamPower</a:t>
            </a:r>
            <a:r>
              <a:rPr lang="en-GB" sz="1200" dirty="0"/>
              <a:t> Annual Report 2018</a:t>
            </a:r>
          </a:p>
        </p:txBody>
      </p:sp>
      <p:graphicFrame>
        <p:nvGraphicFramePr>
          <p:cNvPr id="6" name="Chart 5">
            <a:extLst>
              <a:ext uri="{FF2B5EF4-FFF2-40B4-BE49-F238E27FC236}">
                <a16:creationId xmlns:a16="http://schemas.microsoft.com/office/drawing/2014/main" id="{C1D2A49B-17A7-4B1F-9383-6AA5A4454906}"/>
              </a:ext>
            </a:extLst>
          </p:cNvPr>
          <p:cNvGraphicFramePr>
            <a:graphicFrameLocks/>
          </p:cNvGraphicFramePr>
          <p:nvPr>
            <p:extLst>
              <p:ext uri="{D42A27DB-BD31-4B8C-83A1-F6EECF244321}">
                <p14:modId xmlns:p14="http://schemas.microsoft.com/office/powerpoint/2010/main" val="1263998038"/>
              </p:ext>
            </p:extLst>
          </p:nvPr>
        </p:nvGraphicFramePr>
        <p:xfrm>
          <a:off x="1752600" y="793383"/>
          <a:ext cx="7970520" cy="49597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126966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8774308" cy="461665"/>
          </a:xfrm>
          <a:prstGeom prst="rect">
            <a:avLst/>
          </a:prstGeom>
          <a:noFill/>
        </p:spPr>
        <p:txBody>
          <a:bodyPr wrap="square" rtlCol="0">
            <a:spAutoFit/>
          </a:bodyPr>
          <a:lstStyle/>
          <a:p>
            <a:r>
              <a:rPr lang="en-ZA" sz="2400" dirty="0"/>
              <a:t>Absence of competition in industry:</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EA83F253-A508-466B-ABF8-45093E1D79F1}"/>
              </a:ext>
            </a:extLst>
          </p:cNvPr>
          <p:cNvPicPr>
            <a:picLocks noChangeAspect="1"/>
          </p:cNvPicPr>
          <p:nvPr/>
        </p:nvPicPr>
        <p:blipFill>
          <a:blip r:embed="rId4"/>
          <a:stretch>
            <a:fillRect/>
          </a:stretch>
        </p:blipFill>
        <p:spPr>
          <a:xfrm>
            <a:off x="1914525" y="1252537"/>
            <a:ext cx="8362950" cy="4352925"/>
          </a:xfrm>
          <a:prstGeom prst="rect">
            <a:avLst/>
          </a:prstGeom>
        </p:spPr>
      </p:pic>
    </p:spTree>
    <p:extLst>
      <p:ext uri="{BB962C8B-B14F-4D97-AF65-F5344CB8AC3E}">
        <p14:creationId xmlns:p14="http://schemas.microsoft.com/office/powerpoint/2010/main" val="148761352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Power sector reforms internationally</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548BD93E-C291-4644-BAE2-EEFA8107308C}"/>
              </a:ext>
            </a:extLst>
          </p:cNvPr>
          <p:cNvPicPr>
            <a:picLocks noChangeAspect="1"/>
          </p:cNvPicPr>
          <p:nvPr/>
        </p:nvPicPr>
        <p:blipFill>
          <a:blip r:embed="rId4"/>
          <a:stretch>
            <a:fillRect/>
          </a:stretch>
        </p:blipFill>
        <p:spPr>
          <a:xfrm>
            <a:off x="1804987" y="1128712"/>
            <a:ext cx="8582025" cy="4600575"/>
          </a:xfrm>
          <a:prstGeom prst="rect">
            <a:avLst/>
          </a:prstGeom>
        </p:spPr>
      </p:pic>
    </p:spTree>
    <p:extLst>
      <p:ext uri="{BB962C8B-B14F-4D97-AF65-F5344CB8AC3E}">
        <p14:creationId xmlns:p14="http://schemas.microsoft.com/office/powerpoint/2010/main" val="266247135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425881" y="343785"/>
            <a:ext cx="7750206" cy="646331"/>
          </a:xfrm>
          <a:prstGeom prst="rect">
            <a:avLst/>
          </a:prstGeom>
          <a:noFill/>
        </p:spPr>
        <p:txBody>
          <a:bodyPr wrap="square" rtlCol="0">
            <a:spAutoFit/>
          </a:bodyPr>
          <a:lstStyle/>
          <a:p>
            <a:r>
              <a:rPr lang="en-ZA" sz="3600" dirty="0"/>
              <a:t>VRE and Storage Revolution</a:t>
            </a:r>
          </a:p>
        </p:txBody>
      </p:sp>
      <p:sp>
        <p:nvSpPr>
          <p:cNvPr id="5" name="TextBox 4">
            <a:extLst>
              <a:ext uri="{FF2B5EF4-FFF2-40B4-BE49-F238E27FC236}">
                <a16:creationId xmlns:a16="http://schemas.microsoft.com/office/drawing/2014/main" id="{0D39F41A-5E82-4433-9046-4310EAEF29A4}"/>
              </a:ext>
            </a:extLst>
          </p:cNvPr>
          <p:cNvSpPr txBox="1"/>
          <p:nvPr/>
        </p:nvSpPr>
        <p:spPr>
          <a:xfrm>
            <a:off x="552881" y="6341657"/>
            <a:ext cx="5823751" cy="276999"/>
          </a:xfrm>
          <a:prstGeom prst="rect">
            <a:avLst/>
          </a:prstGeom>
          <a:noFill/>
        </p:spPr>
        <p:txBody>
          <a:bodyPr wrap="square" rtlCol="0">
            <a:spAutoFit/>
          </a:bodyPr>
          <a:lstStyle/>
          <a:p>
            <a:r>
              <a:rPr lang="en-GB" sz="1200" dirty="0"/>
              <a:t>Source:  SAIEE/EE Publishers Seminar/Panel Discussion 2018</a:t>
            </a:r>
          </a:p>
        </p:txBody>
      </p:sp>
    </p:spTree>
    <p:extLst>
      <p:ext uri="{BB962C8B-B14F-4D97-AF65-F5344CB8AC3E}">
        <p14:creationId xmlns:p14="http://schemas.microsoft.com/office/powerpoint/2010/main" val="143712369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Prices of Variable Renewable Energy (VRE)</a:t>
            </a:r>
          </a:p>
        </p:txBody>
      </p:sp>
      <p:sp>
        <p:nvSpPr>
          <p:cNvPr id="3" name="TextBox 2">
            <a:extLst>
              <a:ext uri="{FF2B5EF4-FFF2-40B4-BE49-F238E27FC236}">
                <a16:creationId xmlns:a16="http://schemas.microsoft.com/office/drawing/2014/main" id="{FE8DF295-7AB4-4427-9C0F-54AF503724F4}"/>
              </a:ext>
            </a:extLst>
          </p:cNvPr>
          <p:cNvSpPr txBox="1"/>
          <p:nvPr/>
        </p:nvSpPr>
        <p:spPr>
          <a:xfrm>
            <a:off x="588130" y="6217017"/>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E9B67ECD-4A61-4939-82CD-7943B4167269}"/>
              </a:ext>
            </a:extLst>
          </p:cNvPr>
          <p:cNvPicPr>
            <a:picLocks noChangeAspect="1"/>
          </p:cNvPicPr>
          <p:nvPr/>
        </p:nvPicPr>
        <p:blipFill>
          <a:blip r:embed="rId4"/>
          <a:stretch>
            <a:fillRect/>
          </a:stretch>
        </p:blipFill>
        <p:spPr>
          <a:xfrm>
            <a:off x="1200635" y="948599"/>
            <a:ext cx="9044377" cy="5210439"/>
          </a:xfrm>
          <a:prstGeom prst="rect">
            <a:avLst/>
          </a:prstGeom>
        </p:spPr>
      </p:pic>
    </p:spTree>
    <p:extLst>
      <p:ext uri="{BB962C8B-B14F-4D97-AF65-F5344CB8AC3E}">
        <p14:creationId xmlns:p14="http://schemas.microsoft.com/office/powerpoint/2010/main" val="210535553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Prices of Variable Renewable Energy (VRE)</a:t>
            </a:r>
          </a:p>
        </p:txBody>
      </p:sp>
      <p:sp>
        <p:nvSpPr>
          <p:cNvPr id="3" name="TextBox 2">
            <a:extLst>
              <a:ext uri="{FF2B5EF4-FFF2-40B4-BE49-F238E27FC236}">
                <a16:creationId xmlns:a16="http://schemas.microsoft.com/office/drawing/2014/main" id="{FE8DF295-7AB4-4427-9C0F-54AF503724F4}"/>
              </a:ext>
            </a:extLst>
          </p:cNvPr>
          <p:cNvSpPr txBox="1"/>
          <p:nvPr/>
        </p:nvSpPr>
        <p:spPr>
          <a:xfrm>
            <a:off x="588130" y="6217017"/>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84F80002-A3D0-4A20-8710-569B001F82BD}"/>
              </a:ext>
            </a:extLst>
          </p:cNvPr>
          <p:cNvPicPr>
            <a:picLocks noChangeAspect="1"/>
          </p:cNvPicPr>
          <p:nvPr/>
        </p:nvPicPr>
        <p:blipFill>
          <a:blip r:embed="rId3"/>
          <a:stretch>
            <a:fillRect/>
          </a:stretch>
        </p:blipFill>
        <p:spPr>
          <a:xfrm>
            <a:off x="2034074" y="828750"/>
            <a:ext cx="9320698" cy="5388267"/>
          </a:xfrm>
          <a:prstGeom prst="rect">
            <a:avLst/>
          </a:prstGeom>
        </p:spPr>
      </p:pic>
    </p:spTree>
    <p:extLst>
      <p:ext uri="{BB962C8B-B14F-4D97-AF65-F5344CB8AC3E}">
        <p14:creationId xmlns:p14="http://schemas.microsoft.com/office/powerpoint/2010/main" val="3633473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IRP recommended updated plan to 2030</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pic>
        <p:nvPicPr>
          <p:cNvPr id="5" name="Picture 4">
            <a:extLst>
              <a:ext uri="{FF2B5EF4-FFF2-40B4-BE49-F238E27FC236}">
                <a16:creationId xmlns:a16="http://schemas.microsoft.com/office/drawing/2014/main" id="{0FE2CF14-7EE6-414C-B2D2-32CAE37E7064}"/>
              </a:ext>
            </a:extLst>
          </p:cNvPr>
          <p:cNvPicPr>
            <a:picLocks noChangeAspect="1"/>
          </p:cNvPicPr>
          <p:nvPr/>
        </p:nvPicPr>
        <p:blipFill>
          <a:blip r:embed="rId4"/>
          <a:stretch>
            <a:fillRect/>
          </a:stretch>
        </p:blipFill>
        <p:spPr>
          <a:xfrm>
            <a:off x="2325950" y="825649"/>
            <a:ext cx="7033576" cy="5194890"/>
          </a:xfrm>
          <a:prstGeom prst="rect">
            <a:avLst/>
          </a:prstGeom>
        </p:spPr>
      </p:pic>
      <p:sp>
        <p:nvSpPr>
          <p:cNvPr id="6" name="Oval 5">
            <a:extLst>
              <a:ext uri="{FF2B5EF4-FFF2-40B4-BE49-F238E27FC236}">
                <a16:creationId xmlns:a16="http://schemas.microsoft.com/office/drawing/2014/main" id="{5171FFA9-C397-477B-ACDD-252F648B92BC}"/>
              </a:ext>
            </a:extLst>
          </p:cNvPr>
          <p:cNvSpPr/>
          <p:nvPr/>
        </p:nvSpPr>
        <p:spPr>
          <a:xfrm>
            <a:off x="5513033" y="560462"/>
            <a:ext cx="2095130" cy="4684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73746371"/>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425881" y="343785"/>
            <a:ext cx="7750206" cy="646331"/>
          </a:xfrm>
          <a:prstGeom prst="rect">
            <a:avLst/>
          </a:prstGeom>
          <a:noFill/>
        </p:spPr>
        <p:txBody>
          <a:bodyPr wrap="square" rtlCol="0">
            <a:spAutoFit/>
          </a:bodyPr>
          <a:lstStyle/>
          <a:p>
            <a:r>
              <a:rPr lang="en-ZA" sz="3600" dirty="0"/>
              <a:t>Utilities of the Future</a:t>
            </a:r>
          </a:p>
        </p:txBody>
      </p:sp>
      <p:sp>
        <p:nvSpPr>
          <p:cNvPr id="5" name="TextBox 4">
            <a:extLst>
              <a:ext uri="{FF2B5EF4-FFF2-40B4-BE49-F238E27FC236}">
                <a16:creationId xmlns:a16="http://schemas.microsoft.com/office/drawing/2014/main" id="{0D39F41A-5E82-4433-9046-4310EAEF29A4}"/>
              </a:ext>
            </a:extLst>
          </p:cNvPr>
          <p:cNvSpPr txBox="1"/>
          <p:nvPr/>
        </p:nvSpPr>
        <p:spPr>
          <a:xfrm>
            <a:off x="552881" y="6341657"/>
            <a:ext cx="5823751" cy="276999"/>
          </a:xfrm>
          <a:prstGeom prst="rect">
            <a:avLst/>
          </a:prstGeom>
          <a:noFill/>
        </p:spPr>
        <p:txBody>
          <a:bodyPr wrap="square" rtlCol="0">
            <a:spAutoFit/>
          </a:bodyPr>
          <a:lstStyle/>
          <a:p>
            <a:r>
              <a:rPr lang="en-GB" sz="1200" dirty="0"/>
              <a:t>Source:  SAIEE/EE Publishers Seminar/Panel Discussion 2018</a:t>
            </a:r>
          </a:p>
        </p:txBody>
      </p:sp>
    </p:spTree>
    <p:extLst>
      <p:ext uri="{BB962C8B-B14F-4D97-AF65-F5344CB8AC3E}">
        <p14:creationId xmlns:p14="http://schemas.microsoft.com/office/powerpoint/2010/main" val="269833645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More VRE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E00430F8-0674-4CEC-A79D-1C2C1F742EE1}"/>
              </a:ext>
            </a:extLst>
          </p:cNvPr>
          <p:cNvPicPr>
            <a:picLocks noChangeAspect="1"/>
          </p:cNvPicPr>
          <p:nvPr/>
        </p:nvPicPr>
        <p:blipFill>
          <a:blip r:embed="rId4"/>
          <a:stretch>
            <a:fillRect/>
          </a:stretch>
        </p:blipFill>
        <p:spPr>
          <a:xfrm>
            <a:off x="1995487" y="1062037"/>
            <a:ext cx="8201025" cy="4733925"/>
          </a:xfrm>
          <a:prstGeom prst="rect">
            <a:avLst/>
          </a:prstGeom>
        </p:spPr>
      </p:pic>
    </p:spTree>
    <p:extLst>
      <p:ext uri="{BB962C8B-B14F-4D97-AF65-F5344CB8AC3E}">
        <p14:creationId xmlns:p14="http://schemas.microsoft.com/office/powerpoint/2010/main" val="156551958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More VRE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B220F97B-AB44-42A7-AA36-525E75582AF9}"/>
              </a:ext>
            </a:extLst>
          </p:cNvPr>
          <p:cNvPicPr>
            <a:picLocks noChangeAspect="1"/>
          </p:cNvPicPr>
          <p:nvPr/>
        </p:nvPicPr>
        <p:blipFill>
          <a:blip r:embed="rId4"/>
          <a:stretch>
            <a:fillRect/>
          </a:stretch>
        </p:blipFill>
        <p:spPr>
          <a:xfrm>
            <a:off x="995362" y="1185862"/>
            <a:ext cx="10201275" cy="4486275"/>
          </a:xfrm>
          <a:prstGeom prst="rect">
            <a:avLst/>
          </a:prstGeom>
        </p:spPr>
      </p:pic>
    </p:spTree>
    <p:extLst>
      <p:ext uri="{BB962C8B-B14F-4D97-AF65-F5344CB8AC3E}">
        <p14:creationId xmlns:p14="http://schemas.microsoft.com/office/powerpoint/2010/main" val="88550434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Old power sector structure and new meshed structure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4FF062C6-B559-47D9-B460-38CEE85AFB88}"/>
              </a:ext>
            </a:extLst>
          </p:cNvPr>
          <p:cNvPicPr>
            <a:picLocks noChangeAspect="1"/>
          </p:cNvPicPr>
          <p:nvPr/>
        </p:nvPicPr>
        <p:blipFill>
          <a:blip r:embed="rId4"/>
          <a:stretch>
            <a:fillRect/>
          </a:stretch>
        </p:blipFill>
        <p:spPr>
          <a:xfrm>
            <a:off x="1881187" y="1704975"/>
            <a:ext cx="8429625" cy="3448050"/>
          </a:xfrm>
          <a:prstGeom prst="rect">
            <a:avLst/>
          </a:prstGeom>
        </p:spPr>
      </p:pic>
    </p:spTree>
    <p:extLst>
      <p:ext uri="{BB962C8B-B14F-4D97-AF65-F5344CB8AC3E}">
        <p14:creationId xmlns:p14="http://schemas.microsoft.com/office/powerpoint/2010/main" val="95449886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363984"/>
            <a:ext cx="7750206" cy="646331"/>
          </a:xfrm>
          <a:prstGeom prst="rect">
            <a:avLst/>
          </a:prstGeom>
          <a:noFill/>
        </p:spPr>
        <p:txBody>
          <a:bodyPr wrap="square" rtlCol="0">
            <a:spAutoFit/>
          </a:bodyPr>
          <a:lstStyle/>
          <a:p>
            <a:r>
              <a:rPr lang="en-ZA" sz="3600" dirty="0"/>
              <a:t>Namibia Electricity Situation</a:t>
            </a:r>
          </a:p>
        </p:txBody>
      </p:sp>
    </p:spTree>
    <p:extLst>
      <p:ext uri="{BB962C8B-B14F-4D97-AF65-F5344CB8AC3E}">
        <p14:creationId xmlns:p14="http://schemas.microsoft.com/office/powerpoint/2010/main" val="322972644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Bi-directional power flows and EVs</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0596DA21-3C3C-40CE-A336-212BA7E105B3}"/>
              </a:ext>
            </a:extLst>
          </p:cNvPr>
          <p:cNvPicPr>
            <a:picLocks noChangeAspect="1"/>
          </p:cNvPicPr>
          <p:nvPr/>
        </p:nvPicPr>
        <p:blipFill>
          <a:blip r:embed="rId4"/>
          <a:stretch>
            <a:fillRect/>
          </a:stretch>
        </p:blipFill>
        <p:spPr>
          <a:xfrm>
            <a:off x="1414462" y="1547812"/>
            <a:ext cx="9363075" cy="3762375"/>
          </a:xfrm>
          <a:prstGeom prst="rect">
            <a:avLst/>
          </a:prstGeom>
        </p:spPr>
      </p:pic>
    </p:spTree>
    <p:extLst>
      <p:ext uri="{BB962C8B-B14F-4D97-AF65-F5344CB8AC3E}">
        <p14:creationId xmlns:p14="http://schemas.microsoft.com/office/powerpoint/2010/main" val="280340956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517357" y="2603332"/>
            <a:ext cx="9315484" cy="1077218"/>
          </a:xfrm>
          <a:prstGeom prst="rect">
            <a:avLst/>
          </a:prstGeom>
          <a:noFill/>
        </p:spPr>
        <p:txBody>
          <a:bodyPr wrap="square" rtlCol="0">
            <a:spAutoFit/>
          </a:bodyPr>
          <a:lstStyle/>
          <a:p>
            <a:r>
              <a:rPr lang="en-ZA" sz="3200" dirty="0"/>
              <a:t>No longer utilities selling </a:t>
            </a:r>
            <a:r>
              <a:rPr lang="en-ZA" sz="3200" dirty="0" err="1"/>
              <a:t>kWhs</a:t>
            </a:r>
            <a:r>
              <a:rPr lang="en-ZA" sz="3200" dirty="0"/>
              <a:t> but platform providers who trade ancillary services</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spTree>
    <p:extLst>
      <p:ext uri="{BB962C8B-B14F-4D97-AF65-F5344CB8AC3E}">
        <p14:creationId xmlns:p14="http://schemas.microsoft.com/office/powerpoint/2010/main" val="1131301740"/>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425881" y="343785"/>
            <a:ext cx="7750206" cy="646331"/>
          </a:xfrm>
          <a:prstGeom prst="rect">
            <a:avLst/>
          </a:prstGeom>
          <a:noFill/>
        </p:spPr>
        <p:txBody>
          <a:bodyPr wrap="square" rtlCol="0">
            <a:spAutoFit/>
          </a:bodyPr>
          <a:lstStyle/>
          <a:p>
            <a:r>
              <a:rPr lang="en-ZA" sz="3600" dirty="0"/>
              <a:t>Lessons for Namibia</a:t>
            </a:r>
          </a:p>
        </p:txBody>
      </p:sp>
      <p:sp>
        <p:nvSpPr>
          <p:cNvPr id="5" name="TextBox 4">
            <a:extLst>
              <a:ext uri="{FF2B5EF4-FFF2-40B4-BE49-F238E27FC236}">
                <a16:creationId xmlns:a16="http://schemas.microsoft.com/office/drawing/2014/main" id="{0D39F41A-5E82-4433-9046-4310EAEF29A4}"/>
              </a:ext>
            </a:extLst>
          </p:cNvPr>
          <p:cNvSpPr txBox="1"/>
          <p:nvPr/>
        </p:nvSpPr>
        <p:spPr>
          <a:xfrm>
            <a:off x="552881" y="6341657"/>
            <a:ext cx="5823751" cy="276999"/>
          </a:xfrm>
          <a:prstGeom prst="rect">
            <a:avLst/>
          </a:prstGeom>
          <a:noFill/>
        </p:spPr>
        <p:txBody>
          <a:bodyPr wrap="square" rtlCol="0">
            <a:spAutoFit/>
          </a:bodyPr>
          <a:lstStyle/>
          <a:p>
            <a:r>
              <a:rPr lang="en-GB" sz="1200" dirty="0"/>
              <a:t>Source:  SAIEE/EE Publishers Seminar/Panel Discussion 2018</a:t>
            </a:r>
          </a:p>
        </p:txBody>
      </p:sp>
    </p:spTree>
    <p:extLst>
      <p:ext uri="{BB962C8B-B14F-4D97-AF65-F5344CB8AC3E}">
        <p14:creationId xmlns:p14="http://schemas.microsoft.com/office/powerpoint/2010/main" val="2026619933"/>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228108" y="1236049"/>
            <a:ext cx="8988912" cy="4524315"/>
          </a:xfrm>
          <a:prstGeom prst="rect">
            <a:avLst/>
          </a:prstGeom>
          <a:noFill/>
        </p:spPr>
        <p:txBody>
          <a:bodyPr wrap="square" rtlCol="0">
            <a:spAutoFit/>
          </a:bodyPr>
          <a:lstStyle/>
          <a:p>
            <a:pPr marL="342900" indent="-342900">
              <a:buFont typeface="Arial" panose="020B0604020202020204" pitchFamily="34" charset="0"/>
              <a:buChar char="•"/>
            </a:pPr>
            <a:r>
              <a:rPr lang="en-ZA" sz="2400" dirty="0"/>
              <a:t>Don’t rely on neighbours for capacity</a:t>
            </a:r>
          </a:p>
          <a:p>
            <a:pPr marL="342900" indent="-342900">
              <a:buFont typeface="Arial" panose="020B0604020202020204" pitchFamily="34" charset="0"/>
              <a:buChar char="•"/>
            </a:pPr>
            <a:r>
              <a:rPr lang="en-ZA" sz="2400" dirty="0"/>
              <a:t>Be capacity independent but buy cheap energy from SAPP when available</a:t>
            </a:r>
          </a:p>
          <a:p>
            <a:pPr marL="342900" indent="-342900">
              <a:buFont typeface="Arial" panose="020B0604020202020204" pitchFamily="34" charset="0"/>
              <a:buChar char="•"/>
            </a:pPr>
            <a:r>
              <a:rPr lang="en-ZA" sz="2400" dirty="0"/>
              <a:t>Develop indigenous synchronous/dispatchable generation to run in conjunction with VRE generation</a:t>
            </a:r>
          </a:p>
          <a:p>
            <a:pPr marL="800100" lvl="1" indent="-342900">
              <a:buFont typeface="Arial" panose="020B0604020202020204" pitchFamily="34" charset="0"/>
              <a:buChar char="•"/>
            </a:pPr>
            <a:r>
              <a:rPr lang="en-ZA" sz="2400" dirty="0"/>
              <a:t>Affordable gas generation (flexible and low capex)</a:t>
            </a:r>
          </a:p>
          <a:p>
            <a:pPr marL="800100" lvl="1" indent="-342900">
              <a:buFont typeface="Arial" panose="020B0604020202020204" pitchFamily="34" charset="0"/>
              <a:buChar char="•"/>
            </a:pPr>
            <a:r>
              <a:rPr lang="en-ZA" sz="2400" dirty="0"/>
              <a:t>Reservoir hydro storage</a:t>
            </a:r>
          </a:p>
          <a:p>
            <a:pPr marL="800100" lvl="1" indent="-342900">
              <a:buFont typeface="Arial" panose="020B0604020202020204" pitchFamily="34" charset="0"/>
              <a:buChar char="•"/>
            </a:pPr>
            <a:r>
              <a:rPr lang="en-ZA" sz="2400" dirty="0"/>
              <a:t>Both these technologies are synchronous and provide inertia and fault level</a:t>
            </a:r>
          </a:p>
          <a:p>
            <a:pPr marL="342900" indent="-342900">
              <a:buFont typeface="Arial" panose="020B0604020202020204" pitchFamily="34" charset="0"/>
              <a:buChar char="•"/>
            </a:pPr>
            <a:r>
              <a:rPr lang="en-ZA" sz="2400" dirty="0"/>
              <a:t>Not possible to fight the VRE/Storage revolution</a:t>
            </a:r>
          </a:p>
          <a:p>
            <a:pPr marL="342900" indent="-342900">
              <a:buFont typeface="Arial" panose="020B0604020202020204" pitchFamily="34" charset="0"/>
              <a:buChar char="•"/>
            </a:pPr>
            <a:r>
              <a:rPr lang="en-ZA" sz="2400" dirty="0"/>
              <a:t>Restructure</a:t>
            </a:r>
          </a:p>
          <a:p>
            <a:pPr marL="342900" indent="-342900">
              <a:buFont typeface="Arial" panose="020B0604020202020204" pitchFamily="34" charset="0"/>
              <a:buChar char="•"/>
            </a:pPr>
            <a:r>
              <a:rPr lang="en-ZA" sz="2400" dirty="0"/>
              <a:t>Innovate (ICT, financial, technical)</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sp>
        <p:nvSpPr>
          <p:cNvPr id="4" name="TextBox 3">
            <a:extLst>
              <a:ext uri="{FF2B5EF4-FFF2-40B4-BE49-F238E27FC236}">
                <a16:creationId xmlns:a16="http://schemas.microsoft.com/office/drawing/2014/main" id="{FA923834-2C31-4EC8-86CA-42A1291275C1}"/>
              </a:ext>
            </a:extLst>
          </p:cNvPr>
          <p:cNvSpPr txBox="1"/>
          <p:nvPr/>
        </p:nvSpPr>
        <p:spPr>
          <a:xfrm>
            <a:off x="453873" y="151179"/>
            <a:ext cx="7750206" cy="646331"/>
          </a:xfrm>
          <a:prstGeom prst="rect">
            <a:avLst/>
          </a:prstGeom>
          <a:noFill/>
        </p:spPr>
        <p:txBody>
          <a:bodyPr wrap="square" rtlCol="0">
            <a:spAutoFit/>
          </a:bodyPr>
          <a:lstStyle/>
          <a:p>
            <a:r>
              <a:rPr lang="en-ZA" sz="3600" dirty="0"/>
              <a:t>Lessons for Namibia</a:t>
            </a:r>
          </a:p>
        </p:txBody>
      </p:sp>
    </p:spTree>
    <p:extLst>
      <p:ext uri="{BB962C8B-B14F-4D97-AF65-F5344CB8AC3E}">
        <p14:creationId xmlns:p14="http://schemas.microsoft.com/office/powerpoint/2010/main" val="598289646"/>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4441794" y="2917279"/>
            <a:ext cx="5819806" cy="769441"/>
          </a:xfrm>
          <a:prstGeom prst="rect">
            <a:avLst/>
          </a:prstGeom>
          <a:noFill/>
        </p:spPr>
        <p:txBody>
          <a:bodyPr wrap="square" rtlCol="0">
            <a:spAutoFit/>
          </a:bodyPr>
          <a:lstStyle/>
          <a:p>
            <a:r>
              <a:rPr lang="en-ZA" sz="4400" dirty="0"/>
              <a:t>Thank you</a:t>
            </a:r>
          </a:p>
        </p:txBody>
      </p:sp>
    </p:spTree>
    <p:extLst>
      <p:ext uri="{BB962C8B-B14F-4D97-AF65-F5344CB8AC3E}">
        <p14:creationId xmlns:p14="http://schemas.microsoft.com/office/powerpoint/2010/main" val="3213451072"/>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losses – likely to increase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1C448A27-D532-472C-BB19-FFE666CCBE62}"/>
              </a:ext>
            </a:extLst>
          </p:cNvPr>
          <p:cNvPicPr>
            <a:picLocks noChangeAspect="1"/>
          </p:cNvPicPr>
          <p:nvPr/>
        </p:nvPicPr>
        <p:blipFill>
          <a:blip r:embed="rId3"/>
          <a:stretch>
            <a:fillRect/>
          </a:stretch>
        </p:blipFill>
        <p:spPr>
          <a:xfrm>
            <a:off x="1409700" y="1143000"/>
            <a:ext cx="9372600" cy="4572000"/>
          </a:xfrm>
          <a:prstGeom prst="rect">
            <a:avLst/>
          </a:prstGeom>
        </p:spPr>
      </p:pic>
    </p:spTree>
    <p:extLst>
      <p:ext uri="{BB962C8B-B14F-4D97-AF65-F5344CB8AC3E}">
        <p14:creationId xmlns:p14="http://schemas.microsoft.com/office/powerpoint/2010/main" val="271298215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5" y="363984"/>
            <a:ext cx="9170633" cy="461665"/>
          </a:xfrm>
          <a:prstGeom prst="rect">
            <a:avLst/>
          </a:prstGeom>
          <a:noFill/>
        </p:spPr>
        <p:txBody>
          <a:bodyPr wrap="square" rtlCol="0">
            <a:spAutoFit/>
          </a:bodyPr>
          <a:lstStyle/>
          <a:p>
            <a:r>
              <a:rPr lang="en-ZA" sz="2400" dirty="0"/>
              <a:t>Eskom plant performance scenarios</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Eskom</a:t>
            </a:r>
          </a:p>
        </p:txBody>
      </p:sp>
      <p:pic>
        <p:nvPicPr>
          <p:cNvPr id="4" name="Picture 3">
            <a:extLst>
              <a:ext uri="{FF2B5EF4-FFF2-40B4-BE49-F238E27FC236}">
                <a16:creationId xmlns:a16="http://schemas.microsoft.com/office/drawing/2014/main" id="{DC5CF526-189B-4162-911F-DCEFC157D9AF}"/>
              </a:ext>
            </a:extLst>
          </p:cNvPr>
          <p:cNvPicPr>
            <a:picLocks noChangeAspect="1"/>
          </p:cNvPicPr>
          <p:nvPr/>
        </p:nvPicPr>
        <p:blipFill>
          <a:blip r:embed="rId3"/>
          <a:stretch>
            <a:fillRect/>
          </a:stretch>
        </p:blipFill>
        <p:spPr>
          <a:xfrm>
            <a:off x="1095375" y="1262062"/>
            <a:ext cx="10001250" cy="4333875"/>
          </a:xfrm>
          <a:prstGeom prst="rect">
            <a:avLst/>
          </a:prstGeom>
        </p:spPr>
      </p:pic>
    </p:spTree>
    <p:extLst>
      <p:ext uri="{BB962C8B-B14F-4D97-AF65-F5344CB8AC3E}">
        <p14:creationId xmlns:p14="http://schemas.microsoft.com/office/powerpoint/2010/main" val="1153813814"/>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Cumulative Eskom coal plants decommissioning</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pic>
        <p:nvPicPr>
          <p:cNvPr id="5" name="Picture 4">
            <a:extLst>
              <a:ext uri="{FF2B5EF4-FFF2-40B4-BE49-F238E27FC236}">
                <a16:creationId xmlns:a16="http://schemas.microsoft.com/office/drawing/2014/main" id="{AABC41F2-F1D2-4D61-AA29-334D55CEC776}"/>
              </a:ext>
            </a:extLst>
          </p:cNvPr>
          <p:cNvPicPr>
            <a:picLocks noChangeAspect="1"/>
          </p:cNvPicPr>
          <p:nvPr/>
        </p:nvPicPr>
        <p:blipFill>
          <a:blip r:embed="rId4"/>
          <a:stretch>
            <a:fillRect/>
          </a:stretch>
        </p:blipFill>
        <p:spPr>
          <a:xfrm>
            <a:off x="1926453" y="761585"/>
            <a:ext cx="8550907" cy="5246961"/>
          </a:xfrm>
          <a:prstGeom prst="rect">
            <a:avLst/>
          </a:prstGeom>
        </p:spPr>
      </p:pic>
    </p:spTree>
    <p:extLst>
      <p:ext uri="{BB962C8B-B14F-4D97-AF65-F5344CB8AC3E}">
        <p14:creationId xmlns:p14="http://schemas.microsoft.com/office/powerpoint/2010/main" val="3007602995"/>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Emission reduction trajectory</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pic>
        <p:nvPicPr>
          <p:cNvPr id="4" name="Picture 3">
            <a:extLst>
              <a:ext uri="{FF2B5EF4-FFF2-40B4-BE49-F238E27FC236}">
                <a16:creationId xmlns:a16="http://schemas.microsoft.com/office/drawing/2014/main" id="{DF967586-ECEF-49AB-B676-C51AFBF250F6}"/>
              </a:ext>
            </a:extLst>
          </p:cNvPr>
          <p:cNvPicPr>
            <a:picLocks noChangeAspect="1"/>
          </p:cNvPicPr>
          <p:nvPr/>
        </p:nvPicPr>
        <p:blipFill>
          <a:blip r:embed="rId4"/>
          <a:stretch>
            <a:fillRect/>
          </a:stretch>
        </p:blipFill>
        <p:spPr>
          <a:xfrm>
            <a:off x="1076325" y="1057275"/>
            <a:ext cx="10039350" cy="4743450"/>
          </a:xfrm>
          <a:prstGeom prst="rect">
            <a:avLst/>
          </a:prstGeom>
        </p:spPr>
      </p:pic>
    </p:spTree>
    <p:extLst>
      <p:ext uri="{BB962C8B-B14F-4D97-AF65-F5344CB8AC3E}">
        <p14:creationId xmlns:p14="http://schemas.microsoft.com/office/powerpoint/2010/main" val="3086353176"/>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01706" y="205718"/>
            <a:ext cx="7750206" cy="646331"/>
          </a:xfrm>
          <a:prstGeom prst="rect">
            <a:avLst/>
          </a:prstGeom>
          <a:noFill/>
        </p:spPr>
        <p:txBody>
          <a:bodyPr wrap="square" rtlCol="0">
            <a:spAutoFit/>
          </a:bodyPr>
          <a:lstStyle/>
          <a:p>
            <a:r>
              <a:rPr lang="en-ZA" sz="3600" dirty="0"/>
              <a:t>IRP Scenarios</a:t>
            </a:r>
          </a:p>
        </p:txBody>
      </p:sp>
      <p:sp>
        <p:nvSpPr>
          <p:cNvPr id="3" name="TextBox 2">
            <a:extLst>
              <a:ext uri="{FF2B5EF4-FFF2-40B4-BE49-F238E27FC236}">
                <a16:creationId xmlns:a16="http://schemas.microsoft.com/office/drawing/2014/main" id="{FE8DF295-7AB4-4427-9C0F-54AF503724F4}"/>
              </a:ext>
            </a:extLst>
          </p:cNvPr>
          <p:cNvSpPr txBox="1"/>
          <p:nvPr/>
        </p:nvSpPr>
        <p:spPr>
          <a:xfrm>
            <a:off x="577465" y="6375283"/>
            <a:ext cx="5823751" cy="276999"/>
          </a:xfrm>
          <a:prstGeom prst="rect">
            <a:avLst/>
          </a:prstGeom>
          <a:noFill/>
        </p:spPr>
        <p:txBody>
          <a:bodyPr wrap="square" rtlCol="0">
            <a:spAutoFit/>
          </a:bodyPr>
          <a:lstStyle/>
          <a:p>
            <a:r>
              <a:rPr lang="en-ZA" sz="1200" dirty="0"/>
              <a:t>Source:  IRP Update Draft Report 2018</a:t>
            </a:r>
          </a:p>
        </p:txBody>
      </p:sp>
      <p:pic>
        <p:nvPicPr>
          <p:cNvPr id="4" name="Picture 3">
            <a:extLst>
              <a:ext uri="{FF2B5EF4-FFF2-40B4-BE49-F238E27FC236}">
                <a16:creationId xmlns:a16="http://schemas.microsoft.com/office/drawing/2014/main" id="{851B4F3E-AA92-459C-8212-BF1FDC2E4D10}"/>
              </a:ext>
            </a:extLst>
          </p:cNvPr>
          <p:cNvPicPr>
            <a:picLocks noChangeAspect="1"/>
          </p:cNvPicPr>
          <p:nvPr/>
        </p:nvPicPr>
        <p:blipFill>
          <a:blip r:embed="rId4"/>
          <a:stretch>
            <a:fillRect/>
          </a:stretch>
        </p:blipFill>
        <p:spPr>
          <a:xfrm>
            <a:off x="2441359" y="825649"/>
            <a:ext cx="7919714" cy="5364968"/>
          </a:xfrm>
          <a:prstGeom prst="rect">
            <a:avLst/>
          </a:prstGeom>
        </p:spPr>
      </p:pic>
    </p:spTree>
    <p:extLst>
      <p:ext uri="{BB962C8B-B14F-4D97-AF65-F5344CB8AC3E}">
        <p14:creationId xmlns:p14="http://schemas.microsoft.com/office/powerpoint/2010/main" val="6455138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179318"/>
            <a:ext cx="7750206" cy="461665"/>
          </a:xfrm>
          <a:prstGeom prst="rect">
            <a:avLst/>
          </a:prstGeom>
          <a:noFill/>
        </p:spPr>
        <p:txBody>
          <a:bodyPr wrap="square" rtlCol="0">
            <a:spAutoFit/>
          </a:bodyPr>
          <a:lstStyle/>
          <a:p>
            <a:r>
              <a:rPr lang="en-ZA" sz="2400" dirty="0" err="1"/>
              <a:t>NamPower</a:t>
            </a:r>
            <a:r>
              <a:rPr lang="en-ZA" sz="2400" dirty="0"/>
              <a:t> Units into the System (GWh)</a:t>
            </a:r>
          </a:p>
        </p:txBody>
      </p:sp>
      <p:sp>
        <p:nvSpPr>
          <p:cNvPr id="3" name="TextBox 2">
            <a:extLst>
              <a:ext uri="{FF2B5EF4-FFF2-40B4-BE49-F238E27FC236}">
                <a16:creationId xmlns:a16="http://schemas.microsoft.com/office/drawing/2014/main" id="{FE8DF295-7AB4-4427-9C0F-54AF503724F4}"/>
              </a:ext>
            </a:extLst>
          </p:cNvPr>
          <p:cNvSpPr txBox="1"/>
          <p:nvPr/>
        </p:nvSpPr>
        <p:spPr>
          <a:xfrm>
            <a:off x="451281" y="6478940"/>
            <a:ext cx="5823751" cy="276999"/>
          </a:xfrm>
          <a:prstGeom prst="rect">
            <a:avLst/>
          </a:prstGeom>
          <a:noFill/>
        </p:spPr>
        <p:txBody>
          <a:bodyPr wrap="square" rtlCol="0">
            <a:spAutoFit/>
          </a:bodyPr>
          <a:lstStyle/>
          <a:p>
            <a:r>
              <a:rPr lang="en-GB" sz="1200" dirty="0"/>
              <a:t>Source:  </a:t>
            </a:r>
            <a:r>
              <a:rPr lang="en-GB" sz="1200" dirty="0" err="1"/>
              <a:t>NamPower</a:t>
            </a:r>
            <a:r>
              <a:rPr lang="en-GB" sz="1200" dirty="0"/>
              <a:t> Annual Report 2018</a:t>
            </a:r>
          </a:p>
        </p:txBody>
      </p:sp>
      <p:pic>
        <p:nvPicPr>
          <p:cNvPr id="4" name="Picture 3">
            <a:extLst>
              <a:ext uri="{FF2B5EF4-FFF2-40B4-BE49-F238E27FC236}">
                <a16:creationId xmlns:a16="http://schemas.microsoft.com/office/drawing/2014/main" id="{90F10FE2-1D98-4C9E-ACD1-1985D19B88CE}"/>
              </a:ext>
            </a:extLst>
          </p:cNvPr>
          <p:cNvPicPr>
            <a:picLocks noChangeAspect="1"/>
          </p:cNvPicPr>
          <p:nvPr/>
        </p:nvPicPr>
        <p:blipFill>
          <a:blip r:embed="rId4"/>
          <a:stretch>
            <a:fillRect/>
          </a:stretch>
        </p:blipFill>
        <p:spPr>
          <a:xfrm>
            <a:off x="2946400" y="579741"/>
            <a:ext cx="8001704" cy="5775775"/>
          </a:xfrm>
          <a:prstGeom prst="rect">
            <a:avLst/>
          </a:prstGeom>
        </p:spPr>
      </p:pic>
    </p:spTree>
    <p:extLst>
      <p:ext uri="{BB962C8B-B14F-4D97-AF65-F5344CB8AC3E}">
        <p14:creationId xmlns:p14="http://schemas.microsoft.com/office/powerpoint/2010/main" val="1778374697"/>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8771138" cy="461665"/>
          </a:xfrm>
          <a:prstGeom prst="rect">
            <a:avLst/>
          </a:prstGeom>
          <a:noFill/>
        </p:spPr>
        <p:txBody>
          <a:bodyPr wrap="square" rtlCol="0">
            <a:spAutoFit/>
          </a:bodyPr>
          <a:lstStyle/>
          <a:p>
            <a:r>
              <a:rPr lang="en-ZA" sz="2400" dirty="0"/>
              <a:t>Comparison of tariffs for IRP scenarios (</a:t>
            </a:r>
            <a:r>
              <a:rPr lang="en-ZA" sz="2400" dirty="0" err="1"/>
              <a:t>ZAc</a:t>
            </a:r>
            <a:r>
              <a:rPr lang="en-ZA" sz="2400" dirty="0"/>
              <a:t>/kWh) in 2017 Terms</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ZA" sz="1200" dirty="0"/>
              <a:t>Source:  IRP Update Draft Report 2018</a:t>
            </a:r>
          </a:p>
        </p:txBody>
      </p:sp>
      <p:pic>
        <p:nvPicPr>
          <p:cNvPr id="4" name="Picture 3">
            <a:extLst>
              <a:ext uri="{FF2B5EF4-FFF2-40B4-BE49-F238E27FC236}">
                <a16:creationId xmlns:a16="http://schemas.microsoft.com/office/drawing/2014/main" id="{7F7D5715-1E4A-4433-BEE6-34BD14309903}"/>
              </a:ext>
            </a:extLst>
          </p:cNvPr>
          <p:cNvPicPr>
            <a:picLocks noChangeAspect="1"/>
          </p:cNvPicPr>
          <p:nvPr/>
        </p:nvPicPr>
        <p:blipFill>
          <a:blip r:embed="rId4"/>
          <a:stretch>
            <a:fillRect/>
          </a:stretch>
        </p:blipFill>
        <p:spPr>
          <a:xfrm>
            <a:off x="1947862" y="1185862"/>
            <a:ext cx="8296275" cy="4486275"/>
          </a:xfrm>
          <a:prstGeom prst="rect">
            <a:avLst/>
          </a:prstGeom>
        </p:spPr>
      </p:pic>
    </p:spTree>
    <p:extLst>
      <p:ext uri="{BB962C8B-B14F-4D97-AF65-F5344CB8AC3E}">
        <p14:creationId xmlns:p14="http://schemas.microsoft.com/office/powerpoint/2010/main" val="525732078"/>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5" y="363984"/>
            <a:ext cx="9170633" cy="461665"/>
          </a:xfrm>
          <a:prstGeom prst="rect">
            <a:avLst/>
          </a:prstGeom>
          <a:noFill/>
        </p:spPr>
        <p:txBody>
          <a:bodyPr wrap="square" rtlCol="0">
            <a:spAutoFit/>
          </a:bodyPr>
          <a:lstStyle/>
          <a:p>
            <a:r>
              <a:rPr lang="en-ZA" sz="2400" dirty="0"/>
              <a:t>Generation technology overnight capital costs (Jan 2017 Rands)</a:t>
            </a:r>
          </a:p>
        </p:txBody>
      </p:sp>
      <p:sp>
        <p:nvSpPr>
          <p:cNvPr id="3" name="TextBox 2">
            <a:extLst>
              <a:ext uri="{FF2B5EF4-FFF2-40B4-BE49-F238E27FC236}">
                <a16:creationId xmlns:a16="http://schemas.microsoft.com/office/drawing/2014/main" id="{FE8DF295-7AB4-4427-9C0F-54AF503724F4}"/>
              </a:ext>
            </a:extLst>
          </p:cNvPr>
          <p:cNvSpPr txBox="1"/>
          <p:nvPr/>
        </p:nvSpPr>
        <p:spPr>
          <a:xfrm>
            <a:off x="387781" y="6460939"/>
            <a:ext cx="5823751" cy="276999"/>
          </a:xfrm>
          <a:prstGeom prst="rect">
            <a:avLst/>
          </a:prstGeom>
          <a:noFill/>
        </p:spPr>
        <p:txBody>
          <a:bodyPr wrap="square" rtlCol="0">
            <a:spAutoFit/>
          </a:bodyPr>
          <a:lstStyle/>
          <a:p>
            <a:r>
              <a:rPr lang="en-ZA" sz="1200" dirty="0"/>
              <a:t>Source:  IRP Update Draft Report 2018</a:t>
            </a:r>
          </a:p>
        </p:txBody>
      </p:sp>
      <p:pic>
        <p:nvPicPr>
          <p:cNvPr id="5" name="Picture 4">
            <a:extLst>
              <a:ext uri="{FF2B5EF4-FFF2-40B4-BE49-F238E27FC236}">
                <a16:creationId xmlns:a16="http://schemas.microsoft.com/office/drawing/2014/main" id="{E144105B-86A6-45D6-8B7A-46FCAC898515}"/>
              </a:ext>
            </a:extLst>
          </p:cNvPr>
          <p:cNvPicPr>
            <a:picLocks noChangeAspect="1"/>
          </p:cNvPicPr>
          <p:nvPr/>
        </p:nvPicPr>
        <p:blipFill>
          <a:blip r:embed="rId4"/>
          <a:stretch>
            <a:fillRect/>
          </a:stretch>
        </p:blipFill>
        <p:spPr>
          <a:xfrm>
            <a:off x="692440" y="977901"/>
            <a:ext cx="11116725" cy="5042638"/>
          </a:xfrm>
          <a:prstGeom prst="rect">
            <a:avLst/>
          </a:prstGeom>
        </p:spPr>
      </p:pic>
    </p:spTree>
    <p:extLst>
      <p:ext uri="{BB962C8B-B14F-4D97-AF65-F5344CB8AC3E}">
        <p14:creationId xmlns:p14="http://schemas.microsoft.com/office/powerpoint/2010/main" val="322831815"/>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Financial ratios</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9FCA877E-4569-4853-BCD2-7050D225A3F3}"/>
              </a:ext>
            </a:extLst>
          </p:cNvPr>
          <p:cNvPicPr>
            <a:picLocks noChangeAspect="1"/>
          </p:cNvPicPr>
          <p:nvPr/>
        </p:nvPicPr>
        <p:blipFill>
          <a:blip r:embed="rId4"/>
          <a:stretch>
            <a:fillRect/>
          </a:stretch>
        </p:blipFill>
        <p:spPr>
          <a:xfrm>
            <a:off x="1238250" y="904875"/>
            <a:ext cx="9715500" cy="5048250"/>
          </a:xfrm>
          <a:prstGeom prst="rect">
            <a:avLst/>
          </a:prstGeom>
        </p:spPr>
      </p:pic>
    </p:spTree>
    <p:extLst>
      <p:ext uri="{BB962C8B-B14F-4D97-AF65-F5344CB8AC3E}">
        <p14:creationId xmlns:p14="http://schemas.microsoft.com/office/powerpoint/2010/main" val="46664354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losses – likely to increase</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4" name="Picture 3">
            <a:extLst>
              <a:ext uri="{FF2B5EF4-FFF2-40B4-BE49-F238E27FC236}">
                <a16:creationId xmlns:a16="http://schemas.microsoft.com/office/drawing/2014/main" id="{A17E811C-B142-4974-9105-6AD27B63AC68}"/>
              </a:ext>
            </a:extLst>
          </p:cNvPr>
          <p:cNvPicPr>
            <a:picLocks noChangeAspect="1"/>
          </p:cNvPicPr>
          <p:nvPr/>
        </p:nvPicPr>
        <p:blipFill>
          <a:blip r:embed="rId4"/>
          <a:stretch>
            <a:fillRect/>
          </a:stretch>
        </p:blipFill>
        <p:spPr>
          <a:xfrm>
            <a:off x="1214437" y="742950"/>
            <a:ext cx="9763125" cy="5372100"/>
          </a:xfrm>
          <a:prstGeom prst="rect">
            <a:avLst/>
          </a:prstGeom>
        </p:spPr>
      </p:pic>
    </p:spTree>
    <p:extLst>
      <p:ext uri="{BB962C8B-B14F-4D97-AF65-F5344CB8AC3E}">
        <p14:creationId xmlns:p14="http://schemas.microsoft.com/office/powerpoint/2010/main" val="208793290"/>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Eskom losses – likely to increase</a:t>
            </a:r>
          </a:p>
        </p:txBody>
      </p:sp>
      <p:sp>
        <p:nvSpPr>
          <p:cNvPr id="3" name="TextBox 2">
            <a:extLst>
              <a:ext uri="{FF2B5EF4-FFF2-40B4-BE49-F238E27FC236}">
                <a16:creationId xmlns:a16="http://schemas.microsoft.com/office/drawing/2014/main" id="{FE8DF295-7AB4-4427-9C0F-54AF503724F4}"/>
              </a:ext>
            </a:extLst>
          </p:cNvPr>
          <p:cNvSpPr txBox="1"/>
          <p:nvPr/>
        </p:nvSpPr>
        <p:spPr>
          <a:xfrm>
            <a:off x="451281" y="6355516"/>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C67AE554-A68F-4810-B878-2B7C40A14866}"/>
              </a:ext>
            </a:extLst>
          </p:cNvPr>
          <p:cNvPicPr>
            <a:picLocks noChangeAspect="1"/>
          </p:cNvPicPr>
          <p:nvPr/>
        </p:nvPicPr>
        <p:blipFill>
          <a:blip r:embed="rId3"/>
          <a:stretch>
            <a:fillRect/>
          </a:stretch>
        </p:blipFill>
        <p:spPr>
          <a:xfrm>
            <a:off x="1409700" y="1047750"/>
            <a:ext cx="9372600" cy="4762500"/>
          </a:xfrm>
          <a:prstGeom prst="rect">
            <a:avLst/>
          </a:prstGeom>
        </p:spPr>
      </p:pic>
    </p:spTree>
    <p:extLst>
      <p:ext uri="{BB962C8B-B14F-4D97-AF65-F5344CB8AC3E}">
        <p14:creationId xmlns:p14="http://schemas.microsoft.com/office/powerpoint/2010/main" val="2153733206"/>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425881" y="343785"/>
            <a:ext cx="7750206" cy="646331"/>
          </a:xfrm>
          <a:prstGeom prst="rect">
            <a:avLst/>
          </a:prstGeom>
          <a:noFill/>
        </p:spPr>
        <p:txBody>
          <a:bodyPr wrap="square" rtlCol="0">
            <a:spAutoFit/>
          </a:bodyPr>
          <a:lstStyle/>
          <a:p>
            <a:r>
              <a:rPr lang="en-ZA" sz="3600" dirty="0"/>
              <a:t>VRE and Storage Revolution</a:t>
            </a:r>
          </a:p>
        </p:txBody>
      </p:sp>
      <p:pic>
        <p:nvPicPr>
          <p:cNvPr id="4" name="Picture 3">
            <a:extLst>
              <a:ext uri="{FF2B5EF4-FFF2-40B4-BE49-F238E27FC236}">
                <a16:creationId xmlns:a16="http://schemas.microsoft.com/office/drawing/2014/main" id="{C4DF5451-C11B-46E6-B9D6-6A6188389693}"/>
              </a:ext>
            </a:extLst>
          </p:cNvPr>
          <p:cNvPicPr>
            <a:picLocks noChangeAspect="1"/>
          </p:cNvPicPr>
          <p:nvPr/>
        </p:nvPicPr>
        <p:blipFill>
          <a:blip r:embed="rId3"/>
          <a:stretch>
            <a:fillRect/>
          </a:stretch>
        </p:blipFill>
        <p:spPr>
          <a:xfrm>
            <a:off x="2097085" y="1160923"/>
            <a:ext cx="8353423" cy="5030126"/>
          </a:xfrm>
          <a:prstGeom prst="rect">
            <a:avLst/>
          </a:prstGeom>
        </p:spPr>
      </p:pic>
      <p:sp>
        <p:nvSpPr>
          <p:cNvPr id="5" name="TextBox 4">
            <a:extLst>
              <a:ext uri="{FF2B5EF4-FFF2-40B4-BE49-F238E27FC236}">
                <a16:creationId xmlns:a16="http://schemas.microsoft.com/office/drawing/2014/main" id="{0D39F41A-5E82-4433-9046-4310EAEF29A4}"/>
              </a:ext>
            </a:extLst>
          </p:cNvPr>
          <p:cNvSpPr txBox="1"/>
          <p:nvPr/>
        </p:nvSpPr>
        <p:spPr>
          <a:xfrm>
            <a:off x="552881" y="6341657"/>
            <a:ext cx="5823751" cy="276999"/>
          </a:xfrm>
          <a:prstGeom prst="rect">
            <a:avLst/>
          </a:prstGeom>
          <a:noFill/>
        </p:spPr>
        <p:txBody>
          <a:bodyPr wrap="square" rtlCol="0">
            <a:spAutoFit/>
          </a:bodyPr>
          <a:lstStyle/>
          <a:p>
            <a:r>
              <a:rPr lang="en-GB" sz="1200" dirty="0"/>
              <a:t>Source:  SAIEE/EE Publishers Seminar/Panel Discussion 2018</a:t>
            </a:r>
          </a:p>
        </p:txBody>
      </p:sp>
    </p:spTree>
    <p:extLst>
      <p:ext uri="{BB962C8B-B14F-4D97-AF65-F5344CB8AC3E}">
        <p14:creationId xmlns:p14="http://schemas.microsoft.com/office/powerpoint/2010/main" val="1205813575"/>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1349406" y="363984"/>
            <a:ext cx="7750206" cy="461665"/>
          </a:xfrm>
          <a:prstGeom prst="rect">
            <a:avLst/>
          </a:prstGeom>
          <a:noFill/>
        </p:spPr>
        <p:txBody>
          <a:bodyPr wrap="square" rtlCol="0">
            <a:spAutoFit/>
          </a:bodyPr>
          <a:lstStyle/>
          <a:p>
            <a:r>
              <a:rPr lang="en-ZA" sz="2400" dirty="0"/>
              <a:t>Rate of change in power sector</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020539"/>
            <a:ext cx="5823751" cy="276999"/>
          </a:xfrm>
          <a:prstGeom prst="rect">
            <a:avLst/>
          </a:prstGeom>
          <a:noFill/>
        </p:spPr>
        <p:txBody>
          <a:bodyPr wrap="square" rtlCol="0">
            <a:spAutoFit/>
          </a:bodyPr>
          <a:lstStyle/>
          <a:p>
            <a:r>
              <a:rPr lang="en-GB" sz="1200" dirty="0"/>
              <a:t>Source:  SAIEE/EE Publishers Seminar/Panel Discussion 2018</a:t>
            </a:r>
          </a:p>
        </p:txBody>
      </p:sp>
      <p:pic>
        <p:nvPicPr>
          <p:cNvPr id="5" name="Picture 4">
            <a:extLst>
              <a:ext uri="{FF2B5EF4-FFF2-40B4-BE49-F238E27FC236}">
                <a16:creationId xmlns:a16="http://schemas.microsoft.com/office/drawing/2014/main" id="{7E9E0540-8BF7-44CE-BFE4-4E544BF66FCE}"/>
              </a:ext>
            </a:extLst>
          </p:cNvPr>
          <p:cNvPicPr>
            <a:picLocks noChangeAspect="1"/>
          </p:cNvPicPr>
          <p:nvPr/>
        </p:nvPicPr>
        <p:blipFill>
          <a:blip r:embed="rId4"/>
          <a:stretch>
            <a:fillRect/>
          </a:stretch>
        </p:blipFill>
        <p:spPr>
          <a:xfrm>
            <a:off x="1543050" y="1052512"/>
            <a:ext cx="9105900" cy="4752975"/>
          </a:xfrm>
          <a:prstGeom prst="rect">
            <a:avLst/>
          </a:prstGeom>
        </p:spPr>
      </p:pic>
    </p:spTree>
    <p:extLst>
      <p:ext uri="{BB962C8B-B14F-4D97-AF65-F5344CB8AC3E}">
        <p14:creationId xmlns:p14="http://schemas.microsoft.com/office/powerpoint/2010/main" val="333109303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179318"/>
            <a:ext cx="7750206" cy="461665"/>
          </a:xfrm>
          <a:prstGeom prst="rect">
            <a:avLst/>
          </a:prstGeom>
          <a:noFill/>
        </p:spPr>
        <p:txBody>
          <a:bodyPr wrap="square" rtlCol="0">
            <a:spAutoFit/>
          </a:bodyPr>
          <a:lstStyle/>
          <a:p>
            <a:r>
              <a:rPr lang="en-ZA" sz="2400" dirty="0"/>
              <a:t>Electricity Sales and Income (</a:t>
            </a:r>
            <a:r>
              <a:rPr lang="en-ZA" sz="2400" dirty="0" err="1"/>
              <a:t>N$m</a:t>
            </a:r>
            <a:r>
              <a:rPr lang="en-ZA" sz="2400" dirty="0"/>
              <a:t>)</a:t>
            </a:r>
          </a:p>
        </p:txBody>
      </p:sp>
      <p:sp>
        <p:nvSpPr>
          <p:cNvPr id="3" name="TextBox 2">
            <a:extLst>
              <a:ext uri="{FF2B5EF4-FFF2-40B4-BE49-F238E27FC236}">
                <a16:creationId xmlns:a16="http://schemas.microsoft.com/office/drawing/2014/main" id="{FE8DF295-7AB4-4427-9C0F-54AF503724F4}"/>
              </a:ext>
            </a:extLst>
          </p:cNvPr>
          <p:cNvSpPr txBox="1"/>
          <p:nvPr/>
        </p:nvSpPr>
        <p:spPr>
          <a:xfrm>
            <a:off x="516384" y="6465592"/>
            <a:ext cx="5823751" cy="276999"/>
          </a:xfrm>
          <a:prstGeom prst="rect">
            <a:avLst/>
          </a:prstGeom>
          <a:noFill/>
        </p:spPr>
        <p:txBody>
          <a:bodyPr wrap="square" rtlCol="0">
            <a:spAutoFit/>
          </a:bodyPr>
          <a:lstStyle/>
          <a:p>
            <a:r>
              <a:rPr lang="en-GB" sz="1200" dirty="0"/>
              <a:t>Source:  </a:t>
            </a:r>
            <a:r>
              <a:rPr lang="en-GB" sz="1200" dirty="0" err="1"/>
              <a:t>NamPower</a:t>
            </a:r>
            <a:r>
              <a:rPr lang="en-GB" sz="1200" dirty="0"/>
              <a:t> Annual Report 2018</a:t>
            </a:r>
          </a:p>
        </p:txBody>
      </p:sp>
      <p:pic>
        <p:nvPicPr>
          <p:cNvPr id="5" name="Picture 4">
            <a:extLst>
              <a:ext uri="{FF2B5EF4-FFF2-40B4-BE49-F238E27FC236}">
                <a16:creationId xmlns:a16="http://schemas.microsoft.com/office/drawing/2014/main" id="{D6F427BE-83CD-47AF-9B7E-DCAD364376DE}"/>
              </a:ext>
            </a:extLst>
          </p:cNvPr>
          <p:cNvPicPr>
            <a:picLocks noChangeAspect="1"/>
          </p:cNvPicPr>
          <p:nvPr/>
        </p:nvPicPr>
        <p:blipFill>
          <a:blip r:embed="rId4"/>
          <a:stretch>
            <a:fillRect/>
          </a:stretch>
        </p:blipFill>
        <p:spPr>
          <a:xfrm>
            <a:off x="1881187" y="640983"/>
            <a:ext cx="8429625" cy="5800725"/>
          </a:xfrm>
          <a:prstGeom prst="rect">
            <a:avLst/>
          </a:prstGeom>
        </p:spPr>
      </p:pic>
      <p:sp>
        <p:nvSpPr>
          <p:cNvPr id="7" name="Oval 6">
            <a:extLst>
              <a:ext uri="{FF2B5EF4-FFF2-40B4-BE49-F238E27FC236}">
                <a16:creationId xmlns:a16="http://schemas.microsoft.com/office/drawing/2014/main" id="{49CE7E02-181B-4BA1-BAE1-E4967FF7096C}"/>
              </a:ext>
            </a:extLst>
          </p:cNvPr>
          <p:cNvSpPr/>
          <p:nvPr/>
        </p:nvSpPr>
        <p:spPr>
          <a:xfrm>
            <a:off x="8948692" y="3634296"/>
            <a:ext cx="497148" cy="5204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a:extLst>
              <a:ext uri="{FF2B5EF4-FFF2-40B4-BE49-F238E27FC236}">
                <a16:creationId xmlns:a16="http://schemas.microsoft.com/office/drawing/2014/main" id="{D86B0AC3-658F-443E-9F64-122FC965425B}"/>
              </a:ext>
            </a:extLst>
          </p:cNvPr>
          <p:cNvSpPr/>
          <p:nvPr/>
        </p:nvSpPr>
        <p:spPr>
          <a:xfrm>
            <a:off x="8355367" y="2250859"/>
            <a:ext cx="497148" cy="5204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7222007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941034" y="133208"/>
            <a:ext cx="7750206" cy="461665"/>
          </a:xfrm>
          <a:prstGeom prst="rect">
            <a:avLst/>
          </a:prstGeom>
          <a:noFill/>
        </p:spPr>
        <p:txBody>
          <a:bodyPr wrap="square" rtlCol="0">
            <a:spAutoFit/>
          </a:bodyPr>
          <a:lstStyle/>
          <a:p>
            <a:r>
              <a:rPr lang="en-ZA" sz="2400" dirty="0"/>
              <a:t>Statistics – </a:t>
            </a:r>
            <a:r>
              <a:rPr lang="en-ZA" sz="2400" dirty="0" err="1"/>
              <a:t>NamPower</a:t>
            </a:r>
            <a:r>
              <a:rPr lang="en-ZA" sz="2400" dirty="0"/>
              <a:t> 2018 Annual Report</a:t>
            </a:r>
          </a:p>
        </p:txBody>
      </p:sp>
      <p:sp>
        <p:nvSpPr>
          <p:cNvPr id="3" name="TextBox 2">
            <a:extLst>
              <a:ext uri="{FF2B5EF4-FFF2-40B4-BE49-F238E27FC236}">
                <a16:creationId xmlns:a16="http://schemas.microsoft.com/office/drawing/2014/main" id="{FE8DF295-7AB4-4427-9C0F-54AF503724F4}"/>
              </a:ext>
            </a:extLst>
          </p:cNvPr>
          <p:cNvSpPr txBox="1"/>
          <p:nvPr/>
        </p:nvSpPr>
        <p:spPr>
          <a:xfrm>
            <a:off x="569649" y="6217017"/>
            <a:ext cx="5823751" cy="276999"/>
          </a:xfrm>
          <a:prstGeom prst="rect">
            <a:avLst/>
          </a:prstGeom>
          <a:noFill/>
        </p:spPr>
        <p:txBody>
          <a:bodyPr wrap="square" rtlCol="0">
            <a:spAutoFit/>
          </a:bodyPr>
          <a:lstStyle/>
          <a:p>
            <a:r>
              <a:rPr lang="en-GB" sz="1200" dirty="0"/>
              <a:t>Source:  </a:t>
            </a:r>
            <a:r>
              <a:rPr lang="en-GB" sz="1200" dirty="0" err="1"/>
              <a:t>NamPower</a:t>
            </a:r>
            <a:r>
              <a:rPr lang="en-GB" sz="1200" dirty="0"/>
              <a:t> Annual Report 2018</a:t>
            </a:r>
          </a:p>
        </p:txBody>
      </p:sp>
      <p:pic>
        <p:nvPicPr>
          <p:cNvPr id="4" name="Picture 3">
            <a:extLst>
              <a:ext uri="{FF2B5EF4-FFF2-40B4-BE49-F238E27FC236}">
                <a16:creationId xmlns:a16="http://schemas.microsoft.com/office/drawing/2014/main" id="{1C6350B2-05BE-4693-BDAF-5021B0A77E80}"/>
              </a:ext>
            </a:extLst>
          </p:cNvPr>
          <p:cNvPicPr>
            <a:picLocks noChangeAspect="1"/>
          </p:cNvPicPr>
          <p:nvPr/>
        </p:nvPicPr>
        <p:blipFill>
          <a:blip r:embed="rId4"/>
          <a:stretch>
            <a:fillRect/>
          </a:stretch>
        </p:blipFill>
        <p:spPr>
          <a:xfrm>
            <a:off x="4165599" y="1438268"/>
            <a:ext cx="6631341" cy="5055748"/>
          </a:xfrm>
          <a:prstGeom prst="rect">
            <a:avLst/>
          </a:prstGeom>
        </p:spPr>
      </p:pic>
      <p:pic>
        <p:nvPicPr>
          <p:cNvPr id="5" name="Picture 4">
            <a:extLst>
              <a:ext uri="{FF2B5EF4-FFF2-40B4-BE49-F238E27FC236}">
                <a16:creationId xmlns:a16="http://schemas.microsoft.com/office/drawing/2014/main" id="{9C17828B-3958-4A6A-A2AB-69BEF64AAF3C}"/>
              </a:ext>
            </a:extLst>
          </p:cNvPr>
          <p:cNvPicPr>
            <a:picLocks noChangeAspect="1"/>
          </p:cNvPicPr>
          <p:nvPr/>
        </p:nvPicPr>
        <p:blipFill>
          <a:blip r:embed="rId5"/>
          <a:stretch>
            <a:fillRect/>
          </a:stretch>
        </p:blipFill>
        <p:spPr>
          <a:xfrm>
            <a:off x="6972300" y="618045"/>
            <a:ext cx="4012684" cy="767403"/>
          </a:xfrm>
          <a:prstGeom prst="rect">
            <a:avLst/>
          </a:prstGeom>
        </p:spPr>
      </p:pic>
      <p:sp>
        <p:nvSpPr>
          <p:cNvPr id="6" name="Oval 5">
            <a:extLst>
              <a:ext uri="{FF2B5EF4-FFF2-40B4-BE49-F238E27FC236}">
                <a16:creationId xmlns:a16="http://schemas.microsoft.com/office/drawing/2014/main" id="{98CCC528-88A2-41A6-BD64-19692640943D}"/>
              </a:ext>
            </a:extLst>
          </p:cNvPr>
          <p:cNvSpPr/>
          <p:nvPr/>
        </p:nvSpPr>
        <p:spPr>
          <a:xfrm>
            <a:off x="7645400" y="3708400"/>
            <a:ext cx="749300" cy="393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a:extLst>
              <a:ext uri="{FF2B5EF4-FFF2-40B4-BE49-F238E27FC236}">
                <a16:creationId xmlns:a16="http://schemas.microsoft.com/office/drawing/2014/main" id="{FEB850B0-382D-418B-9E54-40894C5E06E1}"/>
              </a:ext>
            </a:extLst>
          </p:cNvPr>
          <p:cNvSpPr/>
          <p:nvPr/>
        </p:nvSpPr>
        <p:spPr>
          <a:xfrm>
            <a:off x="7645400" y="3091440"/>
            <a:ext cx="749300" cy="393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a:extLst>
              <a:ext uri="{FF2B5EF4-FFF2-40B4-BE49-F238E27FC236}">
                <a16:creationId xmlns:a16="http://schemas.microsoft.com/office/drawing/2014/main" id="{1671976B-C12A-4D17-98C1-66157D433308}"/>
              </a:ext>
            </a:extLst>
          </p:cNvPr>
          <p:cNvSpPr/>
          <p:nvPr/>
        </p:nvSpPr>
        <p:spPr>
          <a:xfrm>
            <a:off x="7533037" y="1608708"/>
            <a:ext cx="861663" cy="393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7794927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8650B-32F0-45B0-AE08-E82A6CB6AD3D}"/>
              </a:ext>
            </a:extLst>
          </p:cNvPr>
          <p:cNvSpPr txBox="1"/>
          <p:nvPr/>
        </p:nvSpPr>
        <p:spPr>
          <a:xfrm>
            <a:off x="756081" y="179318"/>
            <a:ext cx="7750206" cy="461665"/>
          </a:xfrm>
          <a:prstGeom prst="rect">
            <a:avLst/>
          </a:prstGeom>
          <a:noFill/>
        </p:spPr>
        <p:txBody>
          <a:bodyPr wrap="square" rtlCol="0">
            <a:spAutoFit/>
          </a:bodyPr>
          <a:lstStyle/>
          <a:p>
            <a:r>
              <a:rPr lang="en-ZA" sz="2400" dirty="0" err="1"/>
              <a:t>NamPower</a:t>
            </a:r>
            <a:r>
              <a:rPr lang="en-ZA" sz="2400" dirty="0"/>
              <a:t> Generation and Imports 2018</a:t>
            </a:r>
          </a:p>
        </p:txBody>
      </p:sp>
      <p:sp>
        <p:nvSpPr>
          <p:cNvPr id="3" name="TextBox 2">
            <a:extLst>
              <a:ext uri="{FF2B5EF4-FFF2-40B4-BE49-F238E27FC236}">
                <a16:creationId xmlns:a16="http://schemas.microsoft.com/office/drawing/2014/main" id="{FE8DF295-7AB4-4427-9C0F-54AF503724F4}"/>
              </a:ext>
            </a:extLst>
          </p:cNvPr>
          <p:cNvSpPr txBox="1"/>
          <p:nvPr/>
        </p:nvSpPr>
        <p:spPr>
          <a:xfrm>
            <a:off x="756081" y="6217017"/>
            <a:ext cx="5823751" cy="276999"/>
          </a:xfrm>
          <a:prstGeom prst="rect">
            <a:avLst/>
          </a:prstGeom>
          <a:noFill/>
        </p:spPr>
        <p:txBody>
          <a:bodyPr wrap="square" rtlCol="0">
            <a:spAutoFit/>
          </a:bodyPr>
          <a:lstStyle/>
          <a:p>
            <a:r>
              <a:rPr lang="en-GB" sz="1200" dirty="0"/>
              <a:t>Source:  </a:t>
            </a:r>
            <a:r>
              <a:rPr lang="en-GB" sz="1200" dirty="0" err="1"/>
              <a:t>NamPower</a:t>
            </a:r>
            <a:r>
              <a:rPr lang="en-GB" sz="1200" dirty="0"/>
              <a:t> Annual Report 2018</a:t>
            </a:r>
          </a:p>
        </p:txBody>
      </p:sp>
      <p:sp>
        <p:nvSpPr>
          <p:cNvPr id="5" name="TextBox 4">
            <a:extLst>
              <a:ext uri="{FF2B5EF4-FFF2-40B4-BE49-F238E27FC236}">
                <a16:creationId xmlns:a16="http://schemas.microsoft.com/office/drawing/2014/main" id="{034A8C49-99F2-4E41-A318-51593AA25218}"/>
              </a:ext>
            </a:extLst>
          </p:cNvPr>
          <p:cNvSpPr txBox="1"/>
          <p:nvPr/>
        </p:nvSpPr>
        <p:spPr>
          <a:xfrm>
            <a:off x="4377924" y="6114802"/>
            <a:ext cx="5823751" cy="461665"/>
          </a:xfrm>
          <a:prstGeom prst="rect">
            <a:avLst/>
          </a:prstGeom>
          <a:noFill/>
        </p:spPr>
        <p:txBody>
          <a:bodyPr wrap="square" rtlCol="0">
            <a:spAutoFit/>
          </a:bodyPr>
          <a:lstStyle/>
          <a:p>
            <a:r>
              <a:rPr lang="en-GB" sz="1200" dirty="0"/>
              <a:t>*STEM – short term energy markets (bilateral contracts take precedence over STEM</a:t>
            </a:r>
          </a:p>
          <a:p>
            <a:r>
              <a:rPr lang="en-GB" sz="1200" dirty="0"/>
              <a:t>Imports = 73%</a:t>
            </a:r>
          </a:p>
        </p:txBody>
      </p:sp>
      <p:graphicFrame>
        <p:nvGraphicFramePr>
          <p:cNvPr id="7" name="Chart 6">
            <a:extLst>
              <a:ext uri="{FF2B5EF4-FFF2-40B4-BE49-F238E27FC236}">
                <a16:creationId xmlns:a16="http://schemas.microsoft.com/office/drawing/2014/main" id="{B93F1B74-58C5-4CBF-95B7-5B699643E0CD}"/>
              </a:ext>
            </a:extLst>
          </p:cNvPr>
          <p:cNvGraphicFramePr>
            <a:graphicFrameLocks/>
          </p:cNvGraphicFramePr>
          <p:nvPr/>
        </p:nvGraphicFramePr>
        <p:xfrm>
          <a:off x="2095500" y="640983"/>
          <a:ext cx="8013700" cy="5391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005251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1532</TotalTime>
  <Words>3752</Words>
  <Application>Microsoft Office PowerPoint</Application>
  <PresentationFormat>Widescreen</PresentationFormat>
  <Paragraphs>441</Paragraphs>
  <Slides>66</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Tuson, Paul M</dc:creator>
  <cp:lastModifiedBy>Tuson, Paul M</cp:lastModifiedBy>
  <cp:revision>126</cp:revision>
  <dcterms:created xsi:type="dcterms:W3CDTF">2019-03-29T12:34:08Z</dcterms:created>
  <dcterms:modified xsi:type="dcterms:W3CDTF">2019-04-03T05:02:27Z</dcterms:modified>
</cp:coreProperties>
</file>